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631" r:id="rId1"/>
    <p:sldMasterId id="2147484643" r:id="rId2"/>
  </p:sldMasterIdLst>
  <p:notesMasterIdLst>
    <p:notesMasterId r:id="rId22"/>
  </p:notesMasterIdLst>
  <p:sldIdLst>
    <p:sldId id="256" r:id="rId3"/>
    <p:sldId id="302" r:id="rId4"/>
    <p:sldId id="307" r:id="rId5"/>
    <p:sldId id="309" r:id="rId6"/>
    <p:sldId id="310" r:id="rId7"/>
    <p:sldId id="311" r:id="rId8"/>
    <p:sldId id="312" r:id="rId9"/>
    <p:sldId id="292" r:id="rId10"/>
    <p:sldId id="313" r:id="rId11"/>
    <p:sldId id="303" r:id="rId12"/>
    <p:sldId id="314" r:id="rId13"/>
    <p:sldId id="316" r:id="rId14"/>
    <p:sldId id="318" r:id="rId15"/>
    <p:sldId id="317" r:id="rId16"/>
    <p:sldId id="319" r:id="rId17"/>
    <p:sldId id="320" r:id="rId18"/>
    <p:sldId id="322" r:id="rId19"/>
    <p:sldId id="325" r:id="rId20"/>
    <p:sldId id="321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1" autoAdjust="0"/>
    <p:restoredTop sz="94422"/>
  </p:normalViewPr>
  <p:slideViewPr>
    <p:cSldViewPr snapToGrid="0">
      <p:cViewPr>
        <p:scale>
          <a:sx n="100" d="100"/>
          <a:sy n="100" d="100"/>
        </p:scale>
        <p:origin x="117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tiff>
</file>

<file path=ppt/media/image2.png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8D1EC-EE84-4F23-9F84-7CE0D72DA987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FCD7A-0AF3-4FBE-909D-8E852612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6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BFCD7A-0AF3-4FBE-909D-8E85261255B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443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577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36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32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07541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9537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2962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474839"/>
            <a:ext cx="3703320" cy="4806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474838"/>
            <a:ext cx="3703320" cy="4806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822960" y="32605"/>
            <a:ext cx="7543800" cy="940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8683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6987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6987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037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448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CS-392 Systems Programming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76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CS-392 Systems Programming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2869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3443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466302"/>
      </p:ext>
    </p:extLst>
  </p:cSld>
  <p:clrMapOvr>
    <a:masterClrMapping/>
  </p:clrMapOvr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008374"/>
      </p:ext>
    </p:extLst>
  </p:cSld>
  <p:clrMapOvr>
    <a:masterClrMapping/>
  </p:clrMapOvr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371396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1423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474839"/>
            <a:ext cx="3703320" cy="4806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474838"/>
            <a:ext cx="3703320" cy="4806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822960" y="32605"/>
            <a:ext cx="7543800" cy="940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7333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6987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6987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352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745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5105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8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973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2605"/>
            <a:ext cx="7543800" cy="940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529" y="1396181"/>
            <a:ext cx="8798943" cy="48234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2529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Spring 2020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CS 392: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87453" y="6467014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8660857-7544-4646-A5A0-CE3434EE97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556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32" r:id="rId1"/>
    <p:sldLayoutId id="2147484633" r:id="rId2"/>
    <p:sldLayoutId id="2147484634" r:id="rId3"/>
    <p:sldLayoutId id="2147484635" r:id="rId4"/>
    <p:sldLayoutId id="2147484636" r:id="rId5"/>
    <p:sldLayoutId id="2147484637" r:id="rId6"/>
    <p:sldLayoutId id="2147484638" r:id="rId7"/>
    <p:sldLayoutId id="2147484639" r:id="rId8"/>
    <p:sldLayoutId id="2147484640" r:id="rId9"/>
    <p:sldLayoutId id="2147484641" r:id="rId10"/>
    <p:sldLayoutId id="2147484642" r:id="rId11"/>
  </p:sldLayoutIdLst>
  <p:hf hdr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2605"/>
            <a:ext cx="7543800" cy="940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529" y="1396181"/>
            <a:ext cx="8798943" cy="48234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2529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Spring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CS-392-A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87453" y="6467014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8660857-7544-4646-A5A0-CE3434EE97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0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44" r:id="rId1"/>
    <p:sldLayoutId id="2147484645" r:id="rId2"/>
    <p:sldLayoutId id="2147484646" r:id="rId3"/>
    <p:sldLayoutId id="2147484647" r:id="rId4"/>
    <p:sldLayoutId id="2147484648" r:id="rId5"/>
    <p:sldLayoutId id="2147484649" r:id="rId6"/>
    <p:sldLayoutId id="2147484650" r:id="rId7"/>
    <p:sldLayoutId id="2147484651" r:id="rId8"/>
    <p:sldLayoutId id="2147484652" r:id="rId9"/>
    <p:sldLayoutId id="2147484653" r:id="rId10"/>
    <p:sldLayoutId id="2147484654" r:id="rId11"/>
  </p:sldLayoutIdLst>
  <p:hf hdr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c-for-dummies.com/blog/?p=3475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Standard</a:t>
            </a:r>
            <a:r>
              <a:rPr lang="en-US" dirty="0"/>
              <a:t> I/O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Strings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dirty="0"/>
              <a:t>Dr. B</a:t>
            </a:r>
            <a:endParaRPr lang="en-US" dirty="0"/>
          </a:p>
          <a:p>
            <a:r>
              <a:rPr lang="en-US" dirty="0"/>
              <a:t>CS 392: Systems Programming</a:t>
            </a:r>
          </a:p>
          <a:p>
            <a:r>
              <a:rPr lang="en-US" dirty="0"/>
              <a:t>Spring 2020</a:t>
            </a:r>
          </a:p>
        </p:txBody>
      </p:sp>
    </p:spTree>
    <p:extLst>
      <p:ext uri="{BB962C8B-B14F-4D97-AF65-F5344CB8AC3E}">
        <p14:creationId xmlns:p14="http://schemas.microsoft.com/office/powerpoint/2010/main" val="1687132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Formatted </a:t>
            </a:r>
            <a:r>
              <a:rPr lang="en-US" altLang="zh-CN" dirty="0"/>
              <a:t>Output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72529" y="1396181"/>
            <a:ext cx="9460868" cy="4823464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Format String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en-US" dirty="0"/>
              <a:t> control parameter used by a class of </a:t>
            </a:r>
            <a:r>
              <a:rPr lang="en-US" altLang="zh-CN" dirty="0"/>
              <a:t>functions</a:t>
            </a:r>
            <a:r>
              <a:rPr lang="en-US" dirty="0"/>
              <a:t> in the input/output libraries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Control</a:t>
            </a:r>
            <a:r>
              <a:rPr lang="zh-CN" altLang="en-US" dirty="0"/>
              <a:t> </a:t>
            </a:r>
            <a:r>
              <a:rPr lang="en-US" dirty="0"/>
              <a:t>the location</a:t>
            </a:r>
            <a:r>
              <a:rPr lang="en-US" altLang="zh-CN" dirty="0"/>
              <a:t>s</a:t>
            </a:r>
            <a:r>
              <a:rPr lang="en-US" dirty="0"/>
              <a:t> and method</a:t>
            </a:r>
            <a:r>
              <a:rPr lang="en-US" altLang="zh-CN" dirty="0"/>
              <a:t>s</a:t>
            </a:r>
            <a:r>
              <a:rPr lang="en-US" dirty="0"/>
              <a:t> to translate </a:t>
            </a:r>
            <a:r>
              <a:rPr lang="en-US" altLang="zh-CN" dirty="0"/>
              <a:t>variables</a:t>
            </a:r>
            <a:r>
              <a:rPr lang="en-US" dirty="0"/>
              <a:t> to characters.</a:t>
            </a:r>
            <a:endParaRPr lang="en-US" b="1" dirty="0"/>
          </a:p>
          <a:p>
            <a:pPr marL="201168" lvl="1" indent="0">
              <a:buNone/>
            </a:pP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b="1" dirty="0" err="1"/>
              <a:t>printf</a:t>
            </a:r>
            <a:r>
              <a:rPr lang="en-US" b="1" dirty="0"/>
              <a:t>(</a:t>
            </a:r>
            <a:r>
              <a:rPr lang="en-US" b="1" dirty="0" err="1"/>
              <a:t>const</a:t>
            </a:r>
            <a:r>
              <a:rPr lang="en-US" b="1" dirty="0"/>
              <a:t> char *format, </a:t>
            </a:r>
            <a:r>
              <a:rPr lang="en-US" altLang="zh-CN" b="1" dirty="0"/>
              <a:t>var1,</a:t>
            </a:r>
            <a:r>
              <a:rPr lang="zh-CN" altLang="en-US" b="1" dirty="0"/>
              <a:t> </a:t>
            </a:r>
            <a:r>
              <a:rPr lang="en-US" altLang="zh-CN" b="1" dirty="0"/>
              <a:t>var2,</a:t>
            </a:r>
            <a:r>
              <a:rPr lang="zh-CN" altLang="en-US" b="1" dirty="0"/>
              <a:t> </a:t>
            </a:r>
            <a:r>
              <a:rPr lang="en-US" altLang="zh-CN" b="1" dirty="0"/>
              <a:t>…</a:t>
            </a:r>
            <a:r>
              <a:rPr lang="en-US" b="1" dirty="0"/>
              <a:t>);</a:t>
            </a:r>
            <a:br>
              <a:rPr lang="en-US" u="sng" dirty="0"/>
            </a:br>
            <a:r>
              <a:rPr lang="en-US" altLang="zh-CN" sz="1800" dirty="0" err="1"/>
              <a:t>printf</a:t>
            </a:r>
            <a:r>
              <a:rPr lang="en-US" altLang="zh-CN" sz="1800" dirty="0"/>
              <a:t>("The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</a:t>
            </a:r>
            <a:r>
              <a:rPr lang="zh-CN" altLang="en-US" sz="1800" dirty="0"/>
              <a:t> </a:t>
            </a:r>
            <a:r>
              <a:rPr lang="en-US" altLang="zh-CN" sz="1800" dirty="0"/>
              <a:t>are</a:t>
            </a:r>
            <a:r>
              <a:rPr lang="zh-CN" altLang="en-US" sz="1800" dirty="0"/>
              <a:t> </a:t>
            </a:r>
            <a:r>
              <a:rPr lang="en-US" altLang="zh-CN" sz="1800" dirty="0"/>
              <a:t>%c,</a:t>
            </a:r>
            <a:r>
              <a:rPr lang="zh-CN" altLang="en-US" sz="1800" dirty="0"/>
              <a:t> </a:t>
            </a:r>
            <a:r>
              <a:rPr lang="en-US" altLang="zh-CN" sz="1800" dirty="0"/>
              <a:t>%d,</a:t>
            </a:r>
            <a:r>
              <a:rPr lang="zh-CN" altLang="en-US" sz="1800" dirty="0"/>
              <a:t> </a:t>
            </a:r>
            <a:r>
              <a:rPr lang="en-US" altLang="zh-CN" sz="1800" dirty="0"/>
              <a:t>%</a:t>
            </a:r>
            <a:r>
              <a:rPr lang="en-US" altLang="zh-CN" sz="1800" dirty="0" err="1"/>
              <a:t>lu</a:t>
            </a:r>
            <a:r>
              <a:rPr lang="en-US" altLang="zh-CN" sz="1800" dirty="0"/>
              <a:t>\n",</a:t>
            </a:r>
            <a:r>
              <a:rPr lang="zh-CN" altLang="en-US" sz="1800" dirty="0"/>
              <a:t> </a:t>
            </a:r>
            <a:r>
              <a:rPr lang="en-US" altLang="zh-CN" sz="1800" dirty="0"/>
              <a:t>var_0,</a:t>
            </a:r>
            <a:r>
              <a:rPr lang="zh-CN" altLang="en-US" sz="1800" dirty="0"/>
              <a:t> </a:t>
            </a:r>
            <a:r>
              <a:rPr lang="en-US" altLang="zh-CN" sz="1800" dirty="0"/>
              <a:t>var_1,</a:t>
            </a:r>
            <a:r>
              <a:rPr lang="zh-CN" altLang="en-US" sz="1800" dirty="0"/>
              <a:t> </a:t>
            </a:r>
            <a:r>
              <a:rPr lang="en-US" altLang="zh-CN" sz="1800" dirty="0"/>
              <a:t>var_2);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201168" lvl="1" indent="0">
              <a:buNone/>
            </a:pPr>
            <a:r>
              <a:rPr lang="en-US" altLang="zh-CN" sz="1800" dirty="0"/>
              <a:t>	</a:t>
            </a:r>
            <a:r>
              <a:rPr lang="en-US" altLang="zh-CN" sz="1800" dirty="0">
                <a:solidFill>
                  <a:srgbClr val="FF0000"/>
                </a:solidFill>
              </a:rPr>
              <a:t>//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each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specifier (starting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with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%)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will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be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replaced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by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the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corresponding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variable.</a:t>
            </a:r>
          </a:p>
          <a:p>
            <a:pPr marL="201168" lvl="1" indent="0">
              <a:buNone/>
            </a:pPr>
            <a:r>
              <a:rPr lang="en-US" altLang="zh-CN" sz="1800" dirty="0">
                <a:solidFill>
                  <a:srgbClr val="FF0000"/>
                </a:solidFill>
              </a:rPr>
              <a:t>	//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This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will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print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"The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variables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are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A,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-1,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2"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10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016276-2469-4645-BBD2-5EE111A4E27D}"/>
              </a:ext>
            </a:extLst>
          </p:cNvPr>
          <p:cNvSpPr txBox="1">
            <a:spLocks/>
          </p:cNvSpPr>
          <p:nvPr/>
        </p:nvSpPr>
        <p:spPr>
          <a:xfrm>
            <a:off x="172528" y="3807913"/>
            <a:ext cx="8425207" cy="27126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 fontScale="40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500" i="1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3500" i="1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3500" i="1" dirty="0" err="1">
                <a:solidFill>
                  <a:srgbClr val="00B050"/>
                </a:solidFill>
                <a:latin typeface="Consolas" panose="020B0609020204030204" pitchFamily="49" charset="0"/>
              </a:rPr>
              <a:t>hello.c</a:t>
            </a:r>
            <a:endParaRPr lang="en-US" altLang="zh-CN" sz="3500" i="1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altLang="zh-CN" sz="3500" dirty="0">
                <a:latin typeface="Consolas" panose="020B0609020204030204" pitchFamily="49" charset="0"/>
              </a:rPr>
              <a:t>#include &lt;</a:t>
            </a:r>
            <a:r>
              <a:rPr lang="en-US" altLang="zh-CN" sz="3500" dirty="0" err="1">
                <a:latin typeface="Consolas" panose="020B0609020204030204" pitchFamily="49" charset="0"/>
              </a:rPr>
              <a:t>stdio.h</a:t>
            </a:r>
            <a:r>
              <a:rPr lang="en-US" altLang="zh-CN" sz="3500" dirty="0">
                <a:latin typeface="Consolas" panose="020B0609020204030204" pitchFamily="49" charset="0"/>
              </a:rPr>
              <a:t>&gt;</a:t>
            </a:r>
          </a:p>
          <a:p>
            <a:pPr>
              <a:spcBef>
                <a:spcPts val="200"/>
              </a:spcBef>
            </a:pPr>
            <a:endParaRPr lang="en-US" altLang="zh-CN" sz="3500" dirty="0"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altLang="zh-CN" sz="3500" dirty="0">
                <a:latin typeface="Consolas" panose="020B0609020204030204" pitchFamily="49" charset="0"/>
              </a:rPr>
              <a:t>int main(int </a:t>
            </a:r>
            <a:r>
              <a:rPr lang="en-US" altLang="zh-CN" sz="3500" dirty="0" err="1">
                <a:latin typeface="Consolas" panose="020B0609020204030204" pitchFamily="49" charset="0"/>
              </a:rPr>
              <a:t>argc</a:t>
            </a:r>
            <a:r>
              <a:rPr lang="en-US" altLang="zh-CN" sz="3500" dirty="0">
                <a:latin typeface="Consolas" panose="020B0609020204030204" pitchFamily="49" charset="0"/>
              </a:rPr>
              <a:t>, char **</a:t>
            </a:r>
            <a:r>
              <a:rPr lang="en-US" altLang="zh-CN" sz="3500" dirty="0" err="1">
                <a:latin typeface="Consolas" panose="020B0609020204030204" pitchFamily="49" charset="0"/>
              </a:rPr>
              <a:t>argv</a:t>
            </a:r>
            <a:r>
              <a:rPr lang="en-US" altLang="zh-CN" sz="3500" dirty="0">
                <a:latin typeface="Consolas" panose="020B0609020204030204" pitchFamily="49" charset="0"/>
              </a:rPr>
              <a:t>) {</a:t>
            </a:r>
          </a:p>
          <a:p>
            <a:pPr>
              <a:spcBef>
                <a:spcPts val="200"/>
              </a:spcBef>
            </a:pPr>
            <a:r>
              <a:rPr lang="en-US" altLang="zh-CN" sz="3500" dirty="0">
                <a:latin typeface="Consolas" panose="020B0609020204030204" pitchFamily="49" charset="0"/>
              </a:rPr>
              <a:t>    char var_0 = 'A';</a:t>
            </a:r>
          </a:p>
          <a:p>
            <a:pPr>
              <a:spcBef>
                <a:spcPts val="200"/>
              </a:spcBef>
            </a:pPr>
            <a:r>
              <a:rPr lang="en-US" altLang="zh-CN" sz="3500" dirty="0">
                <a:latin typeface="Consolas" panose="020B0609020204030204" pitchFamily="49" charset="0"/>
              </a:rPr>
              <a:t>    int var_1 = -1; </a:t>
            </a:r>
          </a:p>
          <a:p>
            <a:pPr>
              <a:spcBef>
                <a:spcPts val="200"/>
              </a:spcBef>
            </a:pPr>
            <a:r>
              <a:rPr lang="en-US" altLang="zh-CN" sz="3500" dirty="0">
                <a:latin typeface="Consolas" panose="020B0609020204030204" pitchFamily="49" charset="0"/>
              </a:rPr>
              <a:t>    unsigned long var_2 = 2;</a:t>
            </a:r>
          </a:p>
          <a:p>
            <a:pPr>
              <a:spcBef>
                <a:spcPts val="200"/>
              </a:spcBef>
            </a:pPr>
            <a:r>
              <a:rPr lang="en-US" altLang="zh-CN" sz="3500" dirty="0">
                <a:latin typeface="Consolas" panose="020B0609020204030204" pitchFamily="49" charset="0"/>
              </a:rPr>
              <a:t>    </a:t>
            </a:r>
            <a:r>
              <a:rPr lang="en-US" altLang="zh-CN" sz="3500" dirty="0" err="1">
                <a:latin typeface="Consolas" panose="020B0609020204030204" pitchFamily="49" charset="0"/>
              </a:rPr>
              <a:t>printf</a:t>
            </a:r>
            <a:r>
              <a:rPr lang="en-US" altLang="zh-CN" sz="3500" dirty="0">
                <a:latin typeface="Consolas" panose="020B0609020204030204" pitchFamily="49" charset="0"/>
              </a:rPr>
              <a:t>("The variables are %c, %d, %</a:t>
            </a:r>
            <a:r>
              <a:rPr lang="en-US" altLang="zh-CN" sz="3500" dirty="0" err="1">
                <a:latin typeface="Consolas" panose="020B0609020204030204" pitchFamily="49" charset="0"/>
              </a:rPr>
              <a:t>lu</a:t>
            </a:r>
            <a:r>
              <a:rPr lang="en-US" altLang="zh-CN" sz="3500" dirty="0">
                <a:latin typeface="Consolas" panose="020B0609020204030204" pitchFamily="49" charset="0"/>
              </a:rPr>
              <a:t>\n", var_0, var_1, var_2); </a:t>
            </a:r>
          </a:p>
          <a:p>
            <a:pPr>
              <a:spcBef>
                <a:spcPts val="200"/>
              </a:spcBef>
            </a:pPr>
            <a:r>
              <a:rPr lang="en-US" altLang="zh-CN" sz="3500" dirty="0">
                <a:latin typeface="Consolas" panose="020B0609020204030204" pitchFamily="49" charset="0"/>
              </a:rPr>
              <a:t>    // each specifier(starting with %) will be replaced by the</a:t>
            </a:r>
          </a:p>
          <a:p>
            <a:pPr>
              <a:spcBef>
                <a:spcPts val="200"/>
              </a:spcBef>
            </a:pPr>
            <a:r>
              <a:rPr lang="en-US" altLang="zh-CN" sz="3500" dirty="0">
                <a:latin typeface="Consolas" panose="020B0609020204030204" pitchFamily="49" charset="0"/>
              </a:rPr>
              <a:t>    // corresponding variable.</a:t>
            </a:r>
          </a:p>
          <a:p>
            <a:pPr>
              <a:spcBef>
                <a:spcPts val="200"/>
              </a:spcBef>
            </a:pPr>
            <a:r>
              <a:rPr lang="en-US" altLang="zh-CN" sz="3500" dirty="0">
                <a:latin typeface="Consolas" panose="020B0609020204030204" pitchFamily="49" charset="0"/>
              </a:rPr>
              <a:t>    // This will print "The variables are A, -1, 2"</a:t>
            </a:r>
          </a:p>
          <a:p>
            <a:pPr>
              <a:spcBef>
                <a:spcPts val="200"/>
              </a:spcBef>
            </a:pPr>
            <a:r>
              <a:rPr lang="en-US" altLang="zh-CN" sz="3500" dirty="0">
                <a:latin typeface="Consolas" panose="020B0609020204030204" pitchFamily="49" charset="0"/>
              </a:rPr>
              <a:t>    return 0;</a:t>
            </a:r>
          </a:p>
          <a:p>
            <a:pPr>
              <a:spcBef>
                <a:spcPts val="200"/>
              </a:spcBef>
            </a:pPr>
            <a:r>
              <a:rPr lang="en-US" altLang="zh-CN" sz="3500" dirty="0">
                <a:latin typeface="Consolas" panose="020B0609020204030204" pitchFamily="49" charset="0"/>
              </a:rPr>
              <a:t>}</a:t>
            </a:r>
          </a:p>
          <a:p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1034879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Format</a:t>
            </a:r>
            <a:r>
              <a:rPr lang="zh-CN" altLang="en-US" dirty="0"/>
              <a:t> </a:t>
            </a:r>
            <a:r>
              <a:rPr lang="en-US" altLang="zh-CN" dirty="0"/>
              <a:t>Specifiers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11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9B20AF-D374-554B-9B7E-42EB57416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" t="1709" r="1947" b="-1"/>
          <a:stretch/>
        </p:blipFill>
        <p:spPr>
          <a:xfrm>
            <a:off x="822960" y="1219936"/>
            <a:ext cx="7594270" cy="441812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5B047D-26EB-D149-A8D8-6BB3D48B0001}"/>
              </a:ext>
            </a:extLst>
          </p:cNvPr>
          <p:cNvSpPr/>
          <p:nvPr/>
        </p:nvSpPr>
        <p:spPr>
          <a:xfrm>
            <a:off x="748145" y="4316681"/>
            <a:ext cx="7831777" cy="2968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758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Format</a:t>
            </a:r>
            <a:r>
              <a:rPr lang="zh-CN" altLang="en-US" dirty="0"/>
              <a:t> </a:t>
            </a:r>
            <a:r>
              <a:rPr lang="en-US" altLang="zh-CN" dirty="0"/>
              <a:t>String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12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D9AB805-F97E-BA45-A887-FB4F155A4BF0}"/>
              </a:ext>
            </a:extLst>
          </p:cNvPr>
          <p:cNvSpPr txBox="1">
            <a:spLocks/>
          </p:cNvSpPr>
          <p:nvPr/>
        </p:nvSpPr>
        <p:spPr>
          <a:xfrm>
            <a:off x="276437" y="2663120"/>
            <a:ext cx="8425207" cy="320774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i="1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400" i="1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400" i="1" dirty="0" err="1">
                <a:solidFill>
                  <a:srgbClr val="00B050"/>
                </a:solidFill>
                <a:latin typeface="Consolas" panose="020B0609020204030204" pitchFamily="49" charset="0"/>
              </a:rPr>
              <a:t>hello.c</a:t>
            </a:r>
            <a:endParaRPr lang="en-US" altLang="zh-CN" sz="1400" i="1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altLang="zh-CN" sz="1400" dirty="0">
                <a:latin typeface="Consolas" panose="020B0609020204030204" pitchFamily="49" charset="0"/>
              </a:rPr>
              <a:t>int main(int </a:t>
            </a:r>
            <a:r>
              <a:rPr lang="en-US" altLang="zh-CN" sz="1400" dirty="0" err="1">
                <a:latin typeface="Consolas" panose="020B0609020204030204" pitchFamily="49" charset="0"/>
              </a:rPr>
              <a:t>argc</a:t>
            </a:r>
            <a:r>
              <a:rPr lang="en-US" altLang="zh-CN" sz="1400" dirty="0">
                <a:latin typeface="Consolas" panose="020B0609020204030204" pitchFamily="49" charset="0"/>
              </a:rPr>
              <a:t>, char **</a:t>
            </a:r>
            <a:r>
              <a:rPr lang="en-US" altLang="zh-CN" sz="1400" dirty="0" err="1">
                <a:latin typeface="Consolas" panose="020B0609020204030204" pitchFamily="49" charset="0"/>
              </a:rPr>
              <a:t>argv</a:t>
            </a:r>
            <a:r>
              <a:rPr lang="en-US" altLang="zh-CN" sz="1400" dirty="0"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1400" dirty="0">
                <a:latin typeface="Consolas" panose="020B0609020204030204" pitchFamily="49" charset="0"/>
              </a:rPr>
              <a:t>    char var_0 = 'A';</a:t>
            </a:r>
          </a:p>
          <a:p>
            <a:r>
              <a:rPr lang="en-US" altLang="zh-CN" sz="1400" dirty="0">
                <a:latin typeface="Consolas" panose="020B0609020204030204" pitchFamily="49" charset="0"/>
              </a:rPr>
              <a:t>    int var_1 = -1; </a:t>
            </a:r>
          </a:p>
          <a:p>
            <a:r>
              <a:rPr lang="en-US" altLang="zh-CN" sz="1400" dirty="0">
                <a:latin typeface="Consolas" panose="020B0609020204030204" pitchFamily="49" charset="0"/>
              </a:rPr>
              <a:t>    unsigned long var_2 = 2;</a:t>
            </a:r>
          </a:p>
          <a:p>
            <a:r>
              <a:rPr lang="en-US" altLang="zh-CN" sz="1400" dirty="0">
                <a:latin typeface="Consolas" panose="020B0609020204030204" pitchFamily="49" charset="0"/>
              </a:rPr>
              <a:t>    </a:t>
            </a:r>
            <a:r>
              <a:rPr lang="en-US" altLang="zh-CN" sz="1400" dirty="0" err="1">
                <a:latin typeface="Consolas" panose="020B0609020204030204" pitchFamily="49" charset="0"/>
              </a:rPr>
              <a:t>printf</a:t>
            </a:r>
            <a:r>
              <a:rPr lang="en-US" altLang="zh-CN" sz="1400" dirty="0">
                <a:latin typeface="Consolas" panose="020B0609020204030204" pitchFamily="49" charset="0"/>
              </a:rPr>
              <a:t>("The variables are %c, %d, %</a:t>
            </a:r>
            <a:r>
              <a:rPr lang="en-US" altLang="zh-CN" sz="1400" dirty="0" err="1">
                <a:latin typeface="Consolas" panose="020B0609020204030204" pitchFamily="49" charset="0"/>
              </a:rPr>
              <a:t>lu</a:t>
            </a:r>
            <a:r>
              <a:rPr lang="en-US" altLang="zh-CN" sz="1400" dirty="0">
                <a:latin typeface="Consolas" panose="020B0609020204030204" pitchFamily="49" charset="0"/>
              </a:rPr>
              <a:t>\n", var_0, var_1); </a:t>
            </a:r>
            <a:r>
              <a:rPr lang="en-US" altLang="zh-CN" sz="1400" dirty="0">
                <a:solidFill>
                  <a:srgbClr val="FF0000"/>
                </a:solidFill>
                <a:latin typeface="Consolas" panose="020B0609020204030204" pitchFamily="49" charset="0"/>
              </a:rPr>
              <a:t>// Is this right?</a:t>
            </a:r>
            <a:r>
              <a:rPr lang="en-US" altLang="zh-CN" sz="1400" dirty="0">
                <a:latin typeface="Consolas" panose="020B0609020204030204" pitchFamily="49" charset="0"/>
              </a:rPr>
              <a:t> </a:t>
            </a:r>
          </a:p>
          <a:p>
            <a:r>
              <a:rPr lang="en-US" altLang="zh-CN" sz="1400" dirty="0">
                <a:latin typeface="Consolas" panose="020B0609020204030204" pitchFamily="49" charset="0"/>
              </a:rPr>
              <a:t>    return 0; </a:t>
            </a:r>
          </a:p>
          <a:p>
            <a:r>
              <a:rPr lang="en-US" altLang="zh-CN" sz="14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sz="1400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F7B7381D-E156-BF40-B667-1588FEFA9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528" y="1293327"/>
            <a:ext cx="8798943" cy="116931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200" dirty="0"/>
              <a:t> </a:t>
            </a:r>
            <a:r>
              <a:rPr lang="en-US" sz="2000" dirty="0"/>
              <a:t>Do not use user supplied strings as format strings</a:t>
            </a:r>
          </a:p>
          <a:p>
            <a:pPr>
              <a:buFont typeface="Wingdings" pitchFamily="2" charset="2"/>
              <a:buChar char="Ø"/>
            </a:pPr>
            <a:r>
              <a:rPr lang="zh-CN" altLang="en-US" sz="2000" dirty="0"/>
              <a:t> </a:t>
            </a:r>
            <a:r>
              <a:rPr lang="en-US" altLang="zh-CN" sz="2000" dirty="0"/>
              <a:t>Specifiers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variables</a:t>
            </a:r>
            <a:r>
              <a:rPr lang="zh-CN" altLang="en-US" sz="2000" dirty="0"/>
              <a:t> </a:t>
            </a:r>
            <a:r>
              <a:rPr lang="en-US" altLang="zh-CN" sz="2000" dirty="0"/>
              <a:t>must</a:t>
            </a:r>
            <a:r>
              <a:rPr lang="zh-CN" altLang="en-US" sz="2000" dirty="0"/>
              <a:t> </a:t>
            </a:r>
            <a:r>
              <a:rPr lang="en-US" altLang="zh-CN" sz="2000" dirty="0"/>
              <a:t>match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/>
              <a:t>Unmatched</a:t>
            </a:r>
            <a:r>
              <a:rPr lang="zh-CN" altLang="en-US" dirty="0"/>
              <a:t> </a:t>
            </a:r>
            <a:r>
              <a:rPr lang="en-US" altLang="zh-CN" dirty="0"/>
              <a:t>specifiers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lead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undefined</a:t>
            </a:r>
            <a:r>
              <a:rPr lang="zh-CN" altLang="en-US" dirty="0"/>
              <a:t> </a:t>
            </a:r>
            <a:r>
              <a:rPr lang="en-US" altLang="zh-CN" dirty="0"/>
              <a:t>behaviors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7302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Strings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C</a:t>
            </a:r>
            <a:r>
              <a:rPr lang="zh-CN" altLang="en-US" dirty="0"/>
              <a:t> </a:t>
            </a:r>
            <a:r>
              <a:rPr lang="en-US" altLang="zh-CN" dirty="0"/>
              <a:t>Program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Or strings</a:t>
            </a:r>
          </a:p>
          <a:p>
            <a:pPr lvl="1"/>
            <a:r>
              <a:rPr lang="en-US" dirty="0"/>
              <a:t>Arrays of characters terminated by the null character '\0'</a:t>
            </a:r>
          </a:p>
          <a:p>
            <a:pPr lvl="2"/>
            <a:r>
              <a:rPr lang="en-US" dirty="0"/>
              <a:t>Also called null-terminated strings</a:t>
            </a:r>
          </a:p>
          <a:p>
            <a:r>
              <a:rPr lang="en-US" dirty="0"/>
              <a:t>Examples: </a:t>
            </a:r>
          </a:p>
          <a:p>
            <a:r>
              <a:rPr lang="en-US" b="1" dirty="0"/>
              <a:t>char </a:t>
            </a:r>
            <a:r>
              <a:rPr lang="en-US" b="1" dirty="0" err="1"/>
              <a:t>str</a:t>
            </a:r>
            <a:r>
              <a:rPr lang="en-US" b="1" dirty="0"/>
              <a:t>[10];</a:t>
            </a:r>
          </a:p>
          <a:p>
            <a:r>
              <a:rPr lang="en-US" dirty="0"/>
              <a:t>A string that fits 9 characters + the terminating null character</a:t>
            </a:r>
          </a:p>
          <a:p>
            <a:r>
              <a:rPr lang="en-US" b="1" dirty="0"/>
              <a:t>char str[] = "Hello, world!"</a:t>
            </a:r>
          </a:p>
          <a:p>
            <a:r>
              <a:rPr lang="en-US" dirty="0" err="1"/>
              <a:t>str</a:t>
            </a:r>
            <a:r>
              <a:rPr lang="en-US" dirty="0"/>
              <a:t> is automatically allocated to hold the string + the terminating null character</a:t>
            </a:r>
          </a:p>
          <a:p>
            <a:r>
              <a:rPr lang="en-US" b="1" dirty="0"/>
              <a:t>char *str = "Hello, world!"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</a:rPr>
              <a:t>constant</a:t>
            </a:r>
            <a:r>
              <a:rPr lang="en-US" dirty="0"/>
              <a:t> string is created and </a:t>
            </a:r>
            <a:r>
              <a:rPr lang="en-US" dirty="0" err="1"/>
              <a:t>str</a:t>
            </a:r>
            <a:r>
              <a:rPr lang="en-US" dirty="0"/>
              <a:t> points to its beginning</a:t>
            </a:r>
          </a:p>
          <a:p>
            <a:pPr lvl="1"/>
            <a:r>
              <a:rPr lang="en-US" dirty="0"/>
              <a:t>It cannot be updated</a:t>
            </a:r>
          </a:p>
          <a:p>
            <a:r>
              <a:rPr lang="en-US" dirty="0"/>
              <a:t>Check out this blog: </a:t>
            </a:r>
            <a:r>
              <a:rPr lang="en-US" dirty="0">
                <a:hlinkClick r:id="rId2"/>
              </a:rPr>
              <a:t>https://c-for-dummies.com/blog/?p=3475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72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2A704-4F21-8245-AE9F-AFD1A2FEE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Print</a:t>
            </a:r>
            <a:r>
              <a:rPr lang="zh-CN" altLang="en-US" dirty="0"/>
              <a:t> </a:t>
            </a:r>
            <a:r>
              <a:rPr lang="en-US" altLang="zh-CN" dirty="0"/>
              <a:t>Strings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9D3CE-B4E6-A545-96E4-39389AF95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207F3-C911-A845-AE37-0170BE2A6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E2C83-F32E-2A41-BA78-B52E17E6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14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2164F47-B891-4142-91E1-FEF2B9C8B4C8}"/>
              </a:ext>
            </a:extLst>
          </p:cNvPr>
          <p:cNvSpPr txBox="1">
            <a:spLocks/>
          </p:cNvSpPr>
          <p:nvPr/>
        </p:nvSpPr>
        <p:spPr>
          <a:xfrm>
            <a:off x="172528" y="2574751"/>
            <a:ext cx="8425207" cy="27126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i="1" dirty="0">
                <a:solidFill>
                  <a:srgbClr val="00B050"/>
                </a:solidFill>
              </a:rPr>
              <a:t>//</a:t>
            </a:r>
            <a:r>
              <a:rPr lang="zh-CN" altLang="en-US" sz="1400" i="1" dirty="0">
                <a:solidFill>
                  <a:srgbClr val="00B050"/>
                </a:solidFill>
              </a:rPr>
              <a:t> </a:t>
            </a:r>
            <a:r>
              <a:rPr lang="en-US" altLang="zh-CN" sz="1400" i="1" dirty="0" err="1">
                <a:solidFill>
                  <a:srgbClr val="00B050"/>
                </a:solidFill>
              </a:rPr>
              <a:t>hello.c</a:t>
            </a:r>
            <a:endParaRPr lang="en-US" altLang="zh-CN" sz="1400" i="1" dirty="0">
              <a:solidFill>
                <a:srgbClr val="00B050"/>
              </a:solidFill>
            </a:endParaRPr>
          </a:p>
          <a:p>
            <a:r>
              <a:rPr lang="en-US" altLang="zh-CN" sz="1400" dirty="0">
                <a:latin typeface="Consolas" panose="020B0609020204030204" pitchFamily="49" charset="0"/>
              </a:rPr>
              <a:t>#include &lt;</a:t>
            </a:r>
            <a:r>
              <a:rPr lang="en-US" altLang="zh-CN" sz="1400" dirty="0" err="1">
                <a:latin typeface="Consolas" panose="020B0609020204030204" pitchFamily="49" charset="0"/>
              </a:rPr>
              <a:t>stdio.h</a:t>
            </a:r>
            <a:r>
              <a:rPr lang="en-US" altLang="zh-CN" sz="1400" dirty="0">
                <a:latin typeface="Consolas" panose="020B0609020204030204" pitchFamily="49" charset="0"/>
              </a:rPr>
              <a:t>&gt;</a:t>
            </a:r>
          </a:p>
          <a:p>
            <a:r>
              <a:rPr lang="en-US" altLang="zh-CN" sz="1400" dirty="0">
                <a:latin typeface="Consolas" panose="020B0609020204030204" pitchFamily="49" charset="0"/>
              </a:rPr>
              <a:t>int main(int </a:t>
            </a:r>
            <a:r>
              <a:rPr lang="en-US" altLang="zh-CN" sz="1400" dirty="0" err="1">
                <a:latin typeface="Consolas" panose="020B0609020204030204" pitchFamily="49" charset="0"/>
              </a:rPr>
              <a:t>argc</a:t>
            </a:r>
            <a:r>
              <a:rPr lang="en-US" altLang="zh-CN" sz="1400" dirty="0">
                <a:latin typeface="Consolas" panose="020B0609020204030204" pitchFamily="49" charset="0"/>
              </a:rPr>
              <a:t>, char **</a:t>
            </a:r>
            <a:r>
              <a:rPr lang="en-US" altLang="zh-CN" sz="1400" dirty="0" err="1">
                <a:latin typeface="Consolas" panose="020B0609020204030204" pitchFamily="49" charset="0"/>
              </a:rPr>
              <a:t>argv</a:t>
            </a:r>
            <a:r>
              <a:rPr lang="en-US" altLang="zh-CN" sz="1400" dirty="0"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sz="1400" dirty="0">
                <a:latin typeface="Consolas" panose="020B0609020204030204" pitchFamily="49" charset="0"/>
              </a:rPr>
              <a:t>    char str[] = "Hello, world!";</a:t>
            </a:r>
          </a:p>
          <a:p>
            <a:r>
              <a:rPr lang="en-US" altLang="zh-CN" sz="1400" dirty="0">
                <a:latin typeface="Consolas" panose="020B0609020204030204" pitchFamily="49" charset="0"/>
              </a:rPr>
              <a:t>    </a:t>
            </a:r>
            <a:r>
              <a:rPr lang="en-US" altLang="zh-CN" sz="1400" dirty="0" err="1">
                <a:latin typeface="Consolas" panose="020B0609020204030204" pitchFamily="49" charset="0"/>
              </a:rPr>
              <a:t>printf</a:t>
            </a:r>
            <a:r>
              <a:rPr lang="en-US" altLang="zh-CN" sz="1400" dirty="0">
                <a:latin typeface="Consolas" panose="020B0609020204030204" pitchFamily="49" charset="0"/>
              </a:rPr>
              <a:t>("%s\n", str); // This will print "Hello, world!"</a:t>
            </a:r>
          </a:p>
          <a:p>
            <a:r>
              <a:rPr lang="en-US" altLang="zh-CN" sz="1400" dirty="0">
                <a:latin typeface="Consolas" panose="020B0609020204030204" pitchFamily="49" charset="0"/>
              </a:rPr>
              <a:t>    return 0; </a:t>
            </a:r>
          </a:p>
          <a:p>
            <a:r>
              <a:rPr lang="en-US" altLang="zh-CN" sz="14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08229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3557-14C6-7144-B281-5A5980FC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Output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F35FC-6A08-104B-A8E3-1D01311E4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putchar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c);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character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output</a:t>
            </a: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int</a:t>
            </a:r>
            <a:r>
              <a:rPr lang="zh-CN" altLang="en-US" dirty="0"/>
              <a:t> </a:t>
            </a:r>
            <a:r>
              <a:rPr lang="en-US" altLang="zh-CN" dirty="0"/>
              <a:t>puts(char </a:t>
            </a:r>
            <a:r>
              <a:rPr lang="zh-CN" altLang="en-US" dirty="0"/>
              <a:t>*</a:t>
            </a:r>
            <a:r>
              <a:rPr lang="en-US" altLang="zh-CN" dirty="0"/>
              <a:t>str);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string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output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D0DBF-E326-DA4E-BD0D-CF18FC21B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5960B-AC71-0146-83B9-35662FA93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9DB71-9694-E249-B0B4-71641443D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15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190F1F-7D16-B64D-9709-ADE833B2C2BA}"/>
              </a:ext>
            </a:extLst>
          </p:cNvPr>
          <p:cNvSpPr txBox="1">
            <a:spLocks/>
          </p:cNvSpPr>
          <p:nvPr/>
        </p:nvSpPr>
        <p:spPr>
          <a:xfrm>
            <a:off x="172528" y="3373225"/>
            <a:ext cx="8798943" cy="27126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100" dirty="0">
                <a:latin typeface="Consolas" panose="020B0609020204030204" pitchFamily="49" charset="0"/>
              </a:rPr>
              <a:t>#include &lt;</a:t>
            </a:r>
            <a:r>
              <a:rPr lang="en-US" altLang="zh-CN" sz="2100" dirty="0" err="1">
                <a:latin typeface="Consolas" panose="020B0609020204030204" pitchFamily="49" charset="0"/>
              </a:rPr>
              <a:t>stdio.h</a:t>
            </a:r>
            <a:r>
              <a:rPr lang="en-US" altLang="zh-CN" sz="2100" dirty="0">
                <a:latin typeface="Consolas" panose="020B0609020204030204" pitchFamily="49" charset="0"/>
              </a:rPr>
              <a:t>&gt;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// header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file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to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include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 err="1">
                <a:solidFill>
                  <a:srgbClr val="FF0000"/>
                </a:solidFill>
                <a:latin typeface="Consolas" panose="020B0609020204030204" pitchFamily="49" charset="0"/>
              </a:rPr>
              <a:t>putchar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and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puts</a:t>
            </a:r>
          </a:p>
          <a:p>
            <a:r>
              <a:rPr lang="en-US" altLang="zh-CN" sz="2100" dirty="0" err="1">
                <a:latin typeface="Consolas" panose="020B0609020204030204" pitchFamily="49" charset="0"/>
              </a:rPr>
              <a:t>int</a:t>
            </a:r>
            <a:r>
              <a:rPr lang="zh-CN" altLang="en-US" sz="2100" dirty="0">
                <a:latin typeface="Consolas" panose="020B0609020204030204" pitchFamily="49" charset="0"/>
              </a:rPr>
              <a:t> </a:t>
            </a:r>
            <a:r>
              <a:rPr lang="en-US" altLang="zh-CN" sz="2100" dirty="0">
                <a:latin typeface="Consolas" panose="020B0609020204030204" pitchFamily="49" charset="0"/>
              </a:rPr>
              <a:t>main(</a:t>
            </a:r>
            <a:r>
              <a:rPr lang="en-US" altLang="zh-CN" sz="2100" dirty="0" err="1">
                <a:latin typeface="Consolas" panose="020B0609020204030204" pitchFamily="49" charset="0"/>
              </a:rPr>
              <a:t>int</a:t>
            </a:r>
            <a:r>
              <a:rPr lang="zh-CN" altLang="en-US" sz="2100" dirty="0">
                <a:latin typeface="Consolas" panose="020B0609020204030204" pitchFamily="49" charset="0"/>
              </a:rPr>
              <a:t> </a:t>
            </a:r>
            <a:r>
              <a:rPr lang="en-US" altLang="zh-CN" sz="2100" dirty="0" err="1">
                <a:latin typeface="Consolas" panose="020B0609020204030204" pitchFamily="49" charset="0"/>
              </a:rPr>
              <a:t>argc</a:t>
            </a:r>
            <a:r>
              <a:rPr lang="en-US" altLang="zh-CN" sz="2100" dirty="0">
                <a:latin typeface="Consolas" panose="020B0609020204030204" pitchFamily="49" charset="0"/>
              </a:rPr>
              <a:t>,</a:t>
            </a:r>
            <a:r>
              <a:rPr lang="zh-CN" altLang="en-US" sz="2100" dirty="0">
                <a:latin typeface="Consolas" panose="020B0609020204030204" pitchFamily="49" charset="0"/>
              </a:rPr>
              <a:t> </a:t>
            </a:r>
            <a:r>
              <a:rPr lang="en-US" altLang="zh-CN" sz="2100" dirty="0">
                <a:latin typeface="Consolas" panose="020B0609020204030204" pitchFamily="49" charset="0"/>
              </a:rPr>
              <a:t>char</a:t>
            </a:r>
            <a:r>
              <a:rPr lang="zh-CN" altLang="en-US" sz="2100" dirty="0">
                <a:latin typeface="Consolas" panose="020B0609020204030204" pitchFamily="49" charset="0"/>
              </a:rPr>
              <a:t> **</a:t>
            </a:r>
            <a:r>
              <a:rPr lang="en-US" altLang="zh-CN" sz="2100" dirty="0" err="1">
                <a:latin typeface="Consolas" panose="020B0609020204030204" pitchFamily="49" charset="0"/>
              </a:rPr>
              <a:t>argv</a:t>
            </a:r>
            <a:r>
              <a:rPr lang="en-US" altLang="zh-CN" sz="2100" dirty="0">
                <a:latin typeface="Consolas" panose="020B0609020204030204" pitchFamily="49" charset="0"/>
              </a:rPr>
              <a:t>) {</a:t>
            </a:r>
          </a:p>
          <a:p>
            <a:pPr marL="201168" lvl="1" indent="0">
              <a:buNone/>
            </a:pPr>
            <a:r>
              <a:rPr lang="en-US" altLang="zh-CN" sz="2100" dirty="0">
                <a:latin typeface="Consolas" panose="020B0609020204030204" pitchFamily="49" charset="0"/>
              </a:rPr>
              <a:t>   char</a:t>
            </a:r>
            <a:r>
              <a:rPr lang="zh-CN" altLang="en-US" sz="2100" dirty="0">
                <a:latin typeface="Consolas" panose="020B0609020204030204" pitchFamily="49" charset="0"/>
              </a:rPr>
              <a:t> </a:t>
            </a:r>
            <a:r>
              <a:rPr lang="en-US" altLang="zh-CN" sz="2100" dirty="0">
                <a:latin typeface="Consolas" panose="020B0609020204030204" pitchFamily="49" charset="0"/>
              </a:rPr>
              <a:t>var_0</a:t>
            </a:r>
            <a:r>
              <a:rPr lang="zh-CN" altLang="en-US" sz="2100" dirty="0">
                <a:latin typeface="Consolas" panose="020B0609020204030204" pitchFamily="49" charset="0"/>
              </a:rPr>
              <a:t> </a:t>
            </a:r>
            <a:r>
              <a:rPr lang="en-US" altLang="zh-CN" sz="2100" dirty="0">
                <a:latin typeface="Consolas" panose="020B0609020204030204" pitchFamily="49" charset="0"/>
              </a:rPr>
              <a:t>=</a:t>
            </a:r>
            <a:r>
              <a:rPr lang="zh-CN" altLang="en-US" sz="2100" dirty="0">
                <a:latin typeface="Consolas" panose="020B0609020204030204" pitchFamily="49" charset="0"/>
              </a:rPr>
              <a:t> </a:t>
            </a:r>
            <a:r>
              <a:rPr lang="en-US" altLang="zh-CN" sz="2100" dirty="0">
                <a:latin typeface="Consolas" panose="020B0609020204030204" pitchFamily="49" charset="0"/>
              </a:rPr>
              <a:t>'A';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2100" dirty="0">
                <a:latin typeface="Consolas" panose="020B0609020204030204" pitchFamily="49" charset="0"/>
              </a:rPr>
              <a:t>   </a:t>
            </a:r>
            <a:r>
              <a:rPr lang="en-US" altLang="zh-CN" sz="2100" dirty="0" err="1">
                <a:latin typeface="Consolas" panose="020B0609020204030204" pitchFamily="49" charset="0"/>
              </a:rPr>
              <a:t>putchar</a:t>
            </a:r>
            <a:r>
              <a:rPr lang="en-US" altLang="zh-CN" sz="2100" dirty="0">
                <a:latin typeface="Consolas" panose="020B0609020204030204" pitchFamily="49" charset="0"/>
              </a:rPr>
              <a:t>(var_0);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2100" dirty="0">
                <a:latin typeface="Consolas" panose="020B0609020204030204" pitchFamily="49" charset="0"/>
              </a:rPr>
              <a:t>   puts(</a:t>
            </a:r>
            <a:r>
              <a:rPr lang="en-US" altLang="zh-CN" sz="2100" dirty="0" err="1">
                <a:latin typeface="Consolas" panose="020B0609020204030204" pitchFamily="49" charset="0"/>
              </a:rPr>
              <a:t>argv</a:t>
            </a:r>
            <a:r>
              <a:rPr lang="en-US" altLang="zh-CN" sz="2100" dirty="0">
                <a:latin typeface="Consolas" panose="020B0609020204030204" pitchFamily="49" charset="0"/>
              </a:rPr>
              <a:t>[0]);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  // </a:t>
            </a:r>
            <a:r>
              <a:rPr lang="en-US" altLang="zh-CN" sz="2100" i="1" dirty="0" err="1">
                <a:solidFill>
                  <a:srgbClr val="FF0000"/>
                </a:solidFill>
                <a:latin typeface="Consolas" panose="020B0609020204030204" pitchFamily="49" charset="0"/>
              </a:rPr>
              <a:t>argv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[0]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points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to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the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string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containing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the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program</a:t>
            </a:r>
            <a:r>
              <a:rPr lang="zh-CN" altLang="en-US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100" i="1" dirty="0">
                <a:solidFill>
                  <a:srgbClr val="FF0000"/>
                </a:solidFill>
                <a:latin typeface="Consolas" panose="020B0609020204030204" pitchFamily="49" charset="0"/>
              </a:rPr>
              <a:t>name.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2100" dirty="0">
                <a:latin typeface="Consolas" panose="020B0609020204030204" pitchFamily="49" charset="0"/>
              </a:rPr>
              <a:t>   return</a:t>
            </a:r>
            <a:r>
              <a:rPr lang="zh-CN" altLang="en-US" sz="2100" dirty="0">
                <a:latin typeface="Consolas" panose="020B0609020204030204" pitchFamily="49" charset="0"/>
              </a:rPr>
              <a:t> </a:t>
            </a:r>
            <a:r>
              <a:rPr lang="en-US" altLang="zh-CN" sz="2100" dirty="0">
                <a:latin typeface="Consolas" panose="020B0609020204030204" pitchFamily="49" charset="0"/>
              </a:rPr>
              <a:t>0;</a:t>
            </a:r>
            <a:r>
              <a:rPr lang="zh-CN" altLang="en-US" sz="2100" dirty="0">
                <a:latin typeface="Consolas" panose="020B0609020204030204" pitchFamily="49" charset="0"/>
              </a:rPr>
              <a:t> </a:t>
            </a:r>
            <a:endParaRPr lang="en-US" altLang="zh-CN" sz="2100" dirty="0">
              <a:latin typeface="Consolas" panose="020B0609020204030204" pitchFamily="49" charset="0"/>
            </a:endParaRPr>
          </a:p>
          <a:p>
            <a:r>
              <a:rPr lang="en-US" altLang="zh-CN" sz="21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396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7DA25-B012-3249-96D7-1770D2010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Input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E448A-6637-7240-89D4-338B773C5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5A8F4-5B49-B94C-9F58-541800AE5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4E91E-87DC-384E-BDF6-D38B6998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0D7B0B-1612-8D4B-A3F2-25E4DF99E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595" y="3088216"/>
            <a:ext cx="4964401" cy="3324459"/>
          </a:xfrm>
          <a:ln>
            <a:solidFill>
              <a:schemeClr val="tx1"/>
            </a:solidFill>
          </a:ln>
        </p:spPr>
        <p:txBody>
          <a:bodyPr>
            <a:normAutofit fontScale="62500" lnSpcReduction="20000"/>
          </a:bodyPr>
          <a:lstStyle/>
          <a:p>
            <a:r>
              <a:rPr lang="en-US" altLang="zh-CN" i="1" dirty="0">
                <a:solidFill>
                  <a:srgbClr val="00B050"/>
                </a:solidFill>
              </a:rPr>
              <a:t>  //</a:t>
            </a:r>
            <a:r>
              <a:rPr lang="zh-CN" altLang="en-US" i="1" dirty="0">
                <a:solidFill>
                  <a:srgbClr val="00B050"/>
                </a:solidFill>
              </a:rPr>
              <a:t> </a:t>
            </a:r>
            <a:r>
              <a:rPr lang="en-US" altLang="zh-CN" i="1" dirty="0" err="1">
                <a:solidFill>
                  <a:srgbClr val="00B050"/>
                </a:solidFill>
              </a:rPr>
              <a:t>hello.c</a:t>
            </a:r>
            <a:endParaRPr lang="en-US" altLang="zh-CN" i="1" dirty="0">
              <a:solidFill>
                <a:srgbClr val="00B050"/>
              </a:solidFill>
            </a:endParaRPr>
          </a:p>
          <a:p>
            <a:r>
              <a:rPr lang="en-US" altLang="zh-CN" dirty="0"/>
              <a:t>  #include &lt;</a:t>
            </a:r>
            <a:r>
              <a:rPr lang="en-US" altLang="zh-CN" dirty="0" err="1"/>
              <a:t>stdio.h</a:t>
            </a:r>
            <a:r>
              <a:rPr lang="en-US" altLang="zh-CN" dirty="0"/>
              <a:t>&gt;</a:t>
            </a:r>
          </a:p>
          <a:p>
            <a:r>
              <a:rPr lang="en-US" altLang="zh-CN" dirty="0"/>
              <a:t>  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 **</a:t>
            </a:r>
            <a:r>
              <a:rPr lang="en-US" altLang="zh-CN" dirty="0" err="1"/>
              <a:t>argv</a:t>
            </a:r>
            <a:r>
              <a:rPr lang="en-US" altLang="zh-CN" dirty="0"/>
              <a:t>) {</a:t>
            </a:r>
          </a:p>
          <a:p>
            <a:pPr marL="201168" lvl="1" indent="0">
              <a:buNone/>
            </a:pPr>
            <a:r>
              <a:rPr lang="en-US" altLang="zh-CN" dirty="0"/>
              <a:t>    int</a:t>
            </a:r>
            <a:r>
              <a:rPr lang="zh-CN" altLang="en-US" dirty="0"/>
              <a:t> </a:t>
            </a:r>
            <a:r>
              <a:rPr lang="en-US" altLang="zh-CN" dirty="0"/>
              <a:t>var0;</a:t>
            </a:r>
          </a:p>
          <a:p>
            <a:pPr marL="201168" lvl="1" indent="0">
              <a:buNone/>
            </a:pPr>
            <a:r>
              <a:rPr lang="en-US" altLang="zh-CN" dirty="0"/>
              <a:t>    char</a:t>
            </a:r>
            <a:r>
              <a:rPr lang="zh-CN" altLang="en-US" dirty="0"/>
              <a:t> </a:t>
            </a:r>
            <a:r>
              <a:rPr lang="en-US" altLang="zh-CN" dirty="0" err="1"/>
              <a:t>str</a:t>
            </a:r>
            <a:r>
              <a:rPr lang="en-US" altLang="zh-CN" dirty="0"/>
              <a:t>[20];</a:t>
            </a:r>
          </a:p>
          <a:p>
            <a:pPr marL="201168" lvl="1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scanf</a:t>
            </a:r>
            <a:r>
              <a:rPr lang="en-US" altLang="zh-CN" dirty="0"/>
              <a:t>(</a:t>
            </a:r>
            <a:r>
              <a:rPr lang="en-US" dirty="0">
                <a:latin typeface="Consolas" panose="020B0609020204030204" pitchFamily="49" charset="0"/>
              </a:rPr>
              <a:t>"</a:t>
            </a:r>
            <a:r>
              <a:rPr lang="en-US" altLang="zh-CN" dirty="0"/>
              <a:t>%d</a:t>
            </a:r>
            <a:r>
              <a:rPr lang="en-US" dirty="0">
                <a:latin typeface="Consolas" panose="020B0609020204030204" pitchFamily="49" charset="0"/>
              </a:rPr>
              <a:t>"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&amp;var0);</a:t>
            </a:r>
          </a:p>
          <a:p>
            <a:pPr marL="201168" lvl="1" indent="0">
              <a:buNone/>
            </a:pPr>
            <a:r>
              <a:rPr lang="en-US" altLang="zh-CN" i="1" dirty="0">
                <a:solidFill>
                  <a:srgbClr val="FF0000"/>
                </a:solidFill>
              </a:rPr>
              <a:t>    // Why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is the &amp;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operator required?</a:t>
            </a:r>
          </a:p>
          <a:p>
            <a:pPr marL="201168" lvl="1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scanf</a:t>
            </a:r>
            <a:r>
              <a:rPr lang="en-US" altLang="zh-CN" dirty="0"/>
              <a:t>(</a:t>
            </a:r>
            <a:r>
              <a:rPr lang="en-US" dirty="0">
                <a:latin typeface="Consolas" panose="020B0609020204030204" pitchFamily="49" charset="0"/>
              </a:rPr>
              <a:t>"</a:t>
            </a:r>
            <a:r>
              <a:rPr lang="en-US" altLang="zh-CN" dirty="0"/>
              <a:t>%s</a:t>
            </a:r>
            <a:r>
              <a:rPr lang="en-US" dirty="0">
                <a:latin typeface="Consolas" panose="020B0609020204030204" pitchFamily="49" charset="0"/>
              </a:rPr>
              <a:t>"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str</a:t>
            </a:r>
            <a:r>
              <a:rPr lang="en-US" altLang="zh-CN" dirty="0"/>
              <a:t>);	</a:t>
            </a:r>
          </a:p>
          <a:p>
            <a:pPr marL="201168" lvl="1" indent="0">
              <a:buNone/>
            </a:pPr>
            <a:r>
              <a:rPr lang="en-US" altLang="zh-CN" i="1" dirty="0">
                <a:solidFill>
                  <a:srgbClr val="FF0000"/>
                </a:solidFill>
              </a:rPr>
              <a:t>    // Receive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input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from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keyboard</a:t>
            </a:r>
          </a:p>
          <a:p>
            <a:pPr marL="201168" lvl="1" indent="0">
              <a:buNone/>
            </a:pPr>
            <a:r>
              <a:rPr lang="en-US" altLang="zh-CN" i="1" dirty="0">
                <a:solidFill>
                  <a:srgbClr val="FF0000"/>
                </a:solidFill>
              </a:rPr>
              <a:t>    // What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if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more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than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19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chars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are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typed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to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var2?</a:t>
            </a:r>
          </a:p>
          <a:p>
            <a:pPr marL="201168" lvl="1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    </a:t>
            </a:r>
            <a:r>
              <a:rPr lang="en-US" altLang="zh-CN" dirty="0" err="1">
                <a:solidFill>
                  <a:schemeClr val="tx1"/>
                </a:solidFill>
              </a:rPr>
              <a:t>scanf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dirty="0">
                <a:latin typeface="Consolas" panose="020B0609020204030204" pitchFamily="49" charset="0"/>
              </a:rPr>
              <a:t>"</a:t>
            </a:r>
            <a:r>
              <a:rPr lang="en-US" altLang="zh-CN" dirty="0">
                <a:solidFill>
                  <a:schemeClr val="tx1"/>
                </a:solidFill>
              </a:rPr>
              <a:t>%</a:t>
            </a:r>
            <a:r>
              <a:rPr lang="en-US" altLang="zh-CN" dirty="0" err="1">
                <a:solidFill>
                  <a:schemeClr val="tx1"/>
                </a:solidFill>
              </a:rPr>
              <a:t>d%s</a:t>
            </a:r>
            <a:r>
              <a:rPr lang="en-US" dirty="0">
                <a:latin typeface="Consolas" panose="020B0609020204030204" pitchFamily="49" charset="0"/>
              </a:rPr>
              <a:t>"</a:t>
            </a:r>
            <a:r>
              <a:rPr lang="en-US" altLang="zh-CN" dirty="0">
                <a:solidFill>
                  <a:schemeClr val="tx1"/>
                </a:solidFill>
              </a:rPr>
              <a:t>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&amp;var0,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str</a:t>
            </a:r>
            <a:r>
              <a:rPr lang="en-US" altLang="zh-CN" dirty="0">
                <a:solidFill>
                  <a:schemeClr val="tx1"/>
                </a:solidFill>
              </a:rPr>
              <a:t>);</a:t>
            </a:r>
          </a:p>
          <a:p>
            <a:pPr marL="201168" lvl="1" indent="0">
              <a:buNone/>
            </a:pPr>
            <a:r>
              <a:rPr lang="en-US" altLang="zh-CN" i="1" dirty="0">
                <a:solidFill>
                  <a:srgbClr val="FF0000"/>
                </a:solidFill>
              </a:rPr>
              <a:t>    // Can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specify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to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reach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multiple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pieces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of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data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one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call</a:t>
            </a:r>
          </a:p>
          <a:p>
            <a:pPr marL="201168" lvl="1" indent="0">
              <a:buNone/>
            </a:pPr>
            <a:r>
              <a:rPr lang="en-US" altLang="zh-CN" dirty="0"/>
              <a:t>    return</a:t>
            </a:r>
            <a:r>
              <a:rPr lang="zh-CN" altLang="en-US" dirty="0"/>
              <a:t> </a:t>
            </a:r>
            <a:r>
              <a:rPr lang="en-US" altLang="zh-CN" dirty="0"/>
              <a:t>0;</a:t>
            </a:r>
          </a:p>
          <a:p>
            <a:pPr marL="201168" lvl="1" indent="0">
              <a:buNone/>
            </a:pPr>
            <a:r>
              <a:rPr lang="en-US" altLang="zh-CN" dirty="0"/>
              <a:t>}</a:t>
            </a:r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35080831-9379-1B4F-ABE8-D6D723A0D36B}"/>
              </a:ext>
            </a:extLst>
          </p:cNvPr>
          <p:cNvSpPr txBox="1">
            <a:spLocks/>
          </p:cNvSpPr>
          <p:nvPr/>
        </p:nvSpPr>
        <p:spPr>
          <a:xfrm>
            <a:off x="237843" y="1252464"/>
            <a:ext cx="8798943" cy="48234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In Linux,</a:t>
            </a:r>
            <a:r>
              <a:rPr lang="zh-CN" altLang="en-US" dirty="0"/>
              <a:t> </a:t>
            </a:r>
            <a:r>
              <a:rPr lang="en-US" altLang="zh-CN" dirty="0"/>
              <a:t>stdin is defined by the POSIX standard. </a:t>
            </a:r>
          </a:p>
          <a:p>
            <a:pPr>
              <a:buFont typeface="Wingdings" pitchFamily="2" charset="2"/>
              <a:buChar char="Ø"/>
            </a:pPr>
            <a:r>
              <a:rPr lang="en-US" altLang="zh-CN" dirty="0"/>
              <a:t>Its default file descriptor number is 0. In the terminal, standard input defaults to the user’s keyboard.</a:t>
            </a:r>
          </a:p>
          <a:p>
            <a:pPr>
              <a:buFont typeface="Wingdings" pitchFamily="2" charset="2"/>
              <a:buChar char="Ø"/>
            </a:pPr>
            <a:r>
              <a:rPr lang="zh-CN" altLang="en-US" b="1" dirty="0"/>
              <a:t> </a:t>
            </a:r>
            <a:r>
              <a:rPr lang="fr" b="1" dirty="0" err="1"/>
              <a:t>int</a:t>
            </a:r>
            <a:r>
              <a:rPr lang="fr" b="1" dirty="0"/>
              <a:t> </a:t>
            </a:r>
            <a:r>
              <a:rPr lang="fr" b="1" dirty="0" err="1"/>
              <a:t>scanf</a:t>
            </a:r>
            <a:r>
              <a:rPr lang="fr" b="1" dirty="0"/>
              <a:t>(</a:t>
            </a:r>
            <a:r>
              <a:rPr lang="fr" b="1" dirty="0" err="1"/>
              <a:t>const</a:t>
            </a:r>
            <a:r>
              <a:rPr lang="fr" b="1" dirty="0"/>
              <a:t> char *</a:t>
            </a:r>
            <a:r>
              <a:rPr lang="fr" i="1" dirty="0"/>
              <a:t>format</a:t>
            </a:r>
            <a:r>
              <a:rPr lang="fr" b="1" dirty="0"/>
              <a:t>, ...);</a:t>
            </a: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2966C9-0043-1940-B1FF-84C4EA2D23FA}"/>
              </a:ext>
            </a:extLst>
          </p:cNvPr>
          <p:cNvSpPr/>
          <p:nvPr/>
        </p:nvSpPr>
        <p:spPr>
          <a:xfrm>
            <a:off x="5438898" y="2856973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Libc</a:t>
            </a:r>
            <a:r>
              <a:rPr lang="en-US" altLang="zh-CN" dirty="0">
                <a:solidFill>
                  <a:schemeClr val="tx1"/>
                </a:solidFill>
              </a:rPr>
              <a:t>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scanf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478C8A-083A-4D4C-B972-4DF29CF32472}"/>
              </a:ext>
            </a:extLst>
          </p:cNvPr>
          <p:cNvSpPr/>
          <p:nvPr/>
        </p:nvSpPr>
        <p:spPr>
          <a:xfrm>
            <a:off x="5438898" y="3654339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Syscall</a:t>
            </a:r>
            <a:r>
              <a:rPr lang="en-US" altLang="zh-CN" dirty="0">
                <a:solidFill>
                  <a:schemeClr val="tx1"/>
                </a:solidFill>
              </a:rPr>
              <a:t>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read(</a:t>
            </a:r>
            <a:r>
              <a:rPr lang="en-US" altLang="zh-CN" dirty="0" err="1">
                <a:solidFill>
                  <a:schemeClr val="tx1"/>
                </a:solidFill>
              </a:rPr>
              <a:t>fd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=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F410F0-CE0E-884D-962D-972A17BEAA06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6513615" y="3270481"/>
            <a:ext cx="0" cy="38385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462E134-EF30-9544-A364-52E88DC3DB49}"/>
              </a:ext>
            </a:extLst>
          </p:cNvPr>
          <p:cNvSpPr/>
          <p:nvPr/>
        </p:nvSpPr>
        <p:spPr>
          <a:xfrm>
            <a:off x="5438897" y="4477105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Kernel: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read(</a:t>
            </a:r>
            <a:r>
              <a:rPr lang="en-US" altLang="zh-CN" dirty="0" err="1">
                <a:solidFill>
                  <a:schemeClr val="tx1"/>
                </a:solidFill>
              </a:rPr>
              <a:t>fd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=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19B4BB2-552C-9A40-B00B-874E1B23511B}"/>
              </a:ext>
            </a:extLst>
          </p:cNvPr>
          <p:cNvCxnSpPr>
            <a:stCxn id="12" idx="2"/>
            <a:endCxn id="16" idx="0"/>
          </p:cNvCxnSpPr>
          <p:nvPr/>
        </p:nvCxnSpPr>
        <p:spPr>
          <a:xfrm flipH="1">
            <a:off x="6513614" y="4067847"/>
            <a:ext cx="1" cy="40925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06EF1C-1D48-B047-93C1-780918A39FEC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6513613" y="4890613"/>
            <a:ext cx="1" cy="37960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A9D8BB8-0083-C742-BB57-B9E6681E2E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052" b="28687"/>
          <a:stretch/>
        </p:blipFill>
        <p:spPr>
          <a:xfrm>
            <a:off x="5703984" y="5228281"/>
            <a:ext cx="1619258" cy="7005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57783C-A200-1B45-8471-F991FDE38DA0}"/>
              </a:ext>
            </a:extLst>
          </p:cNvPr>
          <p:cNvSpPr txBox="1"/>
          <p:nvPr/>
        </p:nvSpPr>
        <p:spPr>
          <a:xfrm>
            <a:off x="5821881" y="5364625"/>
            <a:ext cx="1383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Hello,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World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3639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F2CBB-A460-E243-B0A6-B8B91F26C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Format</a:t>
            </a:r>
            <a:r>
              <a:rPr lang="zh-CN" altLang="en-US" dirty="0"/>
              <a:t> </a:t>
            </a:r>
            <a:r>
              <a:rPr lang="en-US" altLang="zh-CN" dirty="0"/>
              <a:t>Strings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FCC95-C3F3-7E4C-802D-A37E02B15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528" y="1413994"/>
            <a:ext cx="8798943" cy="4823464"/>
          </a:xfrm>
        </p:spPr>
        <p:txBody>
          <a:bodyPr/>
          <a:lstStyle/>
          <a:p>
            <a:r>
              <a:rPr lang="en-US" altLang="zh-CN" dirty="0"/>
              <a:t>Format:</a:t>
            </a:r>
            <a:r>
              <a:rPr lang="zh-CN" altLang="en-US" dirty="0"/>
              <a:t> </a:t>
            </a:r>
            <a:r>
              <a:rPr lang="en-US" dirty="0"/>
              <a:t>%[*][width][length]specifier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A8C90-9943-4844-9C49-E027DC61A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59A0B-D576-CD4C-A800-D72B73757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C1E38-6BFE-C949-B429-E654636A0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B40FA9-F221-1541-BFD2-B8055E05A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5" t="2991" r="1168" b="2991"/>
          <a:stretch/>
        </p:blipFill>
        <p:spPr>
          <a:xfrm>
            <a:off x="97970" y="1905990"/>
            <a:ext cx="8948057" cy="14666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F89075-26DA-BD4B-9178-0FD68FC07B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423" y="3482812"/>
            <a:ext cx="3916874" cy="297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206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3557-14C6-7144-B281-5A5980FC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F35FC-6A08-104B-A8E3-1D01311E4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altLang="zh-CN" dirty="0" err="1"/>
              <a:t>get</a:t>
            </a:r>
            <a:r>
              <a:rPr lang="en-US" dirty="0" err="1"/>
              <a:t>char</a:t>
            </a:r>
            <a:r>
              <a:rPr lang="en-US" dirty="0"/>
              <a:t>(</a:t>
            </a:r>
            <a:r>
              <a:rPr lang="en-US" altLang="zh-CN" dirty="0"/>
              <a:t>void</a:t>
            </a:r>
            <a:r>
              <a:rPr lang="en-US" dirty="0"/>
              <a:t>);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Returns the next character from the standard input (stdin)</a:t>
            </a: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dirty="0"/>
              <a:t>char *gets(char *</a:t>
            </a:r>
            <a:r>
              <a:rPr lang="en-US" i="1" dirty="0" err="1"/>
              <a:t>s</a:t>
            </a:r>
            <a:r>
              <a:rPr lang="en-US" altLang="zh-CN" i="1" dirty="0" err="1"/>
              <a:t>tr</a:t>
            </a:r>
            <a:r>
              <a:rPr lang="en-US" dirty="0"/>
              <a:t>);</a:t>
            </a:r>
            <a:r>
              <a:rPr lang="zh-CN" altLang="en-US" dirty="0"/>
              <a:t> </a:t>
            </a:r>
            <a:endParaRPr lang="en-US" altLang="zh-CN" dirty="0"/>
          </a:p>
          <a:p>
            <a:pPr lvl="1">
              <a:buFont typeface="Wingdings" pitchFamily="2" charset="2"/>
              <a:buChar char="Ø"/>
            </a:pPr>
            <a:r>
              <a:rPr lang="en-US" altLang="zh-CN" dirty="0"/>
              <a:t>R</a:t>
            </a:r>
            <a:r>
              <a:rPr lang="en-US" dirty="0"/>
              <a:t>eads a line from stdin into the buffer pointed to by </a:t>
            </a:r>
            <a:r>
              <a:rPr lang="en-US" dirty="0" err="1"/>
              <a:t>s</a:t>
            </a:r>
            <a:r>
              <a:rPr lang="en-US" altLang="zh-CN" dirty="0" err="1"/>
              <a:t>tr</a:t>
            </a:r>
            <a:r>
              <a:rPr lang="en-US" dirty="0"/>
              <a:t> until either a terminating newline or EOF</a:t>
            </a:r>
            <a:r>
              <a:rPr lang="zh-CN" altLang="en-US" dirty="0"/>
              <a:t> </a:t>
            </a:r>
            <a:r>
              <a:rPr lang="en-US" altLang="zh-CN" dirty="0"/>
              <a:t>(Ctrl</a:t>
            </a:r>
            <a:r>
              <a:rPr lang="zh-CN" altLang="en-US" dirty="0"/>
              <a:t> </a:t>
            </a:r>
            <a:r>
              <a:rPr lang="en-US" altLang="zh-CN" dirty="0"/>
              <a:t>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Linux)</a:t>
            </a:r>
            <a:r>
              <a:rPr lang="en-US" dirty="0"/>
              <a:t>, which it replaces with a null byte ('\0').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D0DBF-E326-DA4E-BD0D-CF18FC21B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Fall 201</a:t>
            </a: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9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5960B-AC71-0146-83B9-35662FA93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all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CS-392 Systems Programming</a:t>
            </a:r>
            <a:endParaRPr kumimoji="0" lang="en-US" sz="900" b="0" i="0" u="none" strike="noStrike" kern="1200" cap="all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9DB71-9694-E249-B0B4-71641443D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660857-7544-4646-A5A0-CE3434EE97AD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190F1F-7D16-B64D-9709-ADE833B2C2BA}"/>
              </a:ext>
            </a:extLst>
          </p:cNvPr>
          <p:cNvSpPr txBox="1">
            <a:spLocks/>
          </p:cNvSpPr>
          <p:nvPr/>
        </p:nvSpPr>
        <p:spPr>
          <a:xfrm>
            <a:off x="321311" y="3687921"/>
            <a:ext cx="8547098" cy="27126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#include &lt;</a:t>
            </a:r>
            <a:r>
              <a:rPr kumimoji="0" lang="en-US" altLang="zh-CN" sz="23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stdio.h</a:t>
            </a: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&gt;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// header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file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to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include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getchar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and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gets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en-US" altLang="zh-CN" sz="23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int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main(</a:t>
            </a:r>
            <a:r>
              <a:rPr kumimoji="0" lang="en-US" altLang="zh-CN" sz="23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int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argc</a:t>
            </a: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,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char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**</a:t>
            </a:r>
            <a:r>
              <a:rPr kumimoji="0" lang="en-US" altLang="zh-CN" sz="23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argv</a:t>
            </a: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) {</a:t>
            </a:r>
          </a:p>
          <a:p>
            <a:pPr marL="201168" marR="0" lvl="1" indent="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CADE4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  char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var_0;</a:t>
            </a:r>
          </a:p>
          <a:p>
            <a:pPr marL="201168" marR="0" lvl="1" indent="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CADE4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  char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str</a:t>
            </a: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[10];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//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We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use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it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as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a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string</a:t>
            </a:r>
          </a:p>
          <a:p>
            <a:pPr marL="201168" marR="0" lvl="1" indent="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CADE4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  var_0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=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getchar</a:t>
            </a: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();</a:t>
            </a:r>
          </a:p>
          <a:p>
            <a:pPr marL="201168" marR="0" lvl="1" indent="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CADE4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  gets(str);</a:t>
            </a:r>
          </a:p>
          <a:p>
            <a:pPr marL="201168" marR="0" lvl="1" indent="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CADE4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  // What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if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you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type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more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than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9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chars?</a:t>
            </a:r>
            <a:r>
              <a:rPr kumimoji="0" lang="zh-CN" altLang="en-US" sz="23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endParaRPr kumimoji="0" lang="en-US" altLang="zh-CN" sz="23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marL="201168" marR="0" lvl="1" indent="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CADE4"/>
              </a:buClr>
              <a:buSzTx/>
              <a:buFont typeface="Calibri" pitchFamily="34" charset="0"/>
              <a:buNone/>
              <a:tabLst/>
              <a:defRPr/>
            </a:pP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  return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1;</a:t>
            </a:r>
            <a:r>
              <a:rPr kumimoji="0" lang="zh-CN" altLang="en-US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endParaRPr kumimoji="0" lang="en-US" altLang="zh-CN" sz="23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onsolas" panose="020B0609020204030204" pitchFamily="49" charset="0"/>
              <a:ea typeface="宋体" panose="02010600030101010101" pitchFamily="2" charset="-122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en-US" altLang="zh-CN" sz="23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onsolas" panose="020B0609020204030204" pitchFamily="49" charset="0"/>
                <a:ea typeface="宋体" panose="02010600030101010101" pitchFamily="2" charset="-122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  <a:buFont typeface="Calibri" panose="020F050202020403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10590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3557-14C6-7144-B281-5A5980FC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F35FC-6A08-104B-A8E3-1D01311E4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dirty="0"/>
              <a:t>char *</a:t>
            </a:r>
            <a:r>
              <a:rPr lang="en-US" dirty="0" err="1"/>
              <a:t>fgets</a:t>
            </a:r>
            <a:r>
              <a:rPr lang="en-US" dirty="0"/>
              <a:t>(char *restrict </a:t>
            </a:r>
            <a:r>
              <a:rPr lang="en-US" dirty="0" err="1"/>
              <a:t>buf</a:t>
            </a:r>
            <a:r>
              <a:rPr lang="en-US" dirty="0"/>
              <a:t>, int n, FILE *restrict </a:t>
            </a:r>
            <a:r>
              <a:rPr lang="en-US" dirty="0" err="1"/>
              <a:t>fp</a:t>
            </a:r>
            <a:r>
              <a:rPr lang="en-US" dirty="0"/>
              <a:t>);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 Reads at most n-1 characters from </a:t>
            </a:r>
            <a:r>
              <a:rPr lang="en-US" altLang="zh-CN" dirty="0" err="1"/>
              <a:t>fp</a:t>
            </a:r>
            <a:r>
              <a:rPr lang="en-US" altLang="zh-CN" dirty="0"/>
              <a:t> until a newline is found. The characters including to the newline are stored in </a:t>
            </a:r>
            <a:r>
              <a:rPr lang="en-US" altLang="zh-CN" dirty="0" err="1"/>
              <a:t>buf</a:t>
            </a:r>
            <a:r>
              <a:rPr lang="en-US" altLang="zh-CN" dirty="0"/>
              <a:t>. The buffer is terminated with a 0.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D0DBF-E326-DA4E-BD0D-CF18FC21B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5960B-AC71-0146-83B9-35662FA93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9DB71-9694-E249-B0B4-71641443D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19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BA61E4-2FFC-4B70-B134-B0C067CA69DB}"/>
              </a:ext>
            </a:extLst>
          </p:cNvPr>
          <p:cNvSpPr txBox="1"/>
          <p:nvPr/>
        </p:nvSpPr>
        <p:spPr>
          <a:xfrm>
            <a:off x="1910113" y="2674775"/>
            <a:ext cx="554860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// C program to illustrate </a:t>
            </a:r>
            <a:r>
              <a:rPr lang="en-US" dirty="0" err="1">
                <a:latin typeface="Consolas" panose="020B0609020204030204" pitchFamily="49" charset="0"/>
              </a:rPr>
              <a:t>fgets</a:t>
            </a:r>
            <a:r>
              <a:rPr lang="en-US" dirty="0">
                <a:latin typeface="Consolas" panose="020B0609020204030204" pitchFamily="49" charset="0"/>
              </a:rPr>
              <a:t>() </a:t>
            </a:r>
          </a:p>
          <a:p>
            <a:r>
              <a:rPr lang="en-US" dirty="0">
                <a:latin typeface="Consolas" panose="020B0609020204030204" pitchFamily="49" charset="0"/>
              </a:rPr>
              <a:t>#include &lt;</a:t>
            </a:r>
            <a:r>
              <a:rPr lang="en-US" dirty="0" err="1">
                <a:latin typeface="Consolas" panose="020B0609020204030204" pitchFamily="49" charset="0"/>
              </a:rPr>
              <a:t>stdio.h</a:t>
            </a:r>
            <a:r>
              <a:rPr lang="en-US" dirty="0">
                <a:latin typeface="Consolas" panose="020B0609020204030204" pitchFamily="49" charset="0"/>
              </a:rPr>
              <a:t>&gt;</a:t>
            </a:r>
          </a:p>
          <a:p>
            <a:r>
              <a:rPr lang="en-US" dirty="0">
                <a:latin typeface="Consolas" panose="020B0609020204030204" pitchFamily="49" charset="0"/>
              </a:rPr>
              <a:t>#define MAX 16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int main() { </a:t>
            </a:r>
          </a:p>
          <a:p>
            <a:r>
              <a:rPr lang="en-US" dirty="0">
                <a:latin typeface="Consolas" panose="020B0609020204030204" pitchFamily="49" charset="0"/>
              </a:rPr>
              <a:t>    char </a:t>
            </a:r>
            <a:r>
              <a:rPr lang="en-US" dirty="0" err="1">
                <a:latin typeface="Consolas" panose="020B0609020204030204" pitchFamily="49" charset="0"/>
              </a:rPr>
              <a:t>buf</a:t>
            </a:r>
            <a:r>
              <a:rPr lang="en-US" dirty="0">
                <a:latin typeface="Consolas" panose="020B0609020204030204" pitchFamily="49" charset="0"/>
              </a:rPr>
              <a:t>[MAX];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fgets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buf</a:t>
            </a:r>
            <a:r>
              <a:rPr lang="en-US" dirty="0">
                <a:latin typeface="Consolas" panose="020B0609020204030204" pitchFamily="49" charset="0"/>
              </a:rPr>
              <a:t>, MAX, stdin);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</a:rPr>
              <a:t>("String is: %s\n", </a:t>
            </a:r>
            <a:r>
              <a:rPr lang="en-US" dirty="0" err="1">
                <a:latin typeface="Consolas" panose="020B0609020204030204" pitchFamily="49" charset="0"/>
              </a:rPr>
              <a:t>buf</a:t>
            </a:r>
            <a:r>
              <a:rPr lang="en-US" dirty="0">
                <a:latin typeface="Consolas" panose="020B0609020204030204" pitchFamily="49" charset="0"/>
              </a:rPr>
              <a:t>); 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</a:p>
          <a:p>
            <a:r>
              <a:rPr lang="en-US" dirty="0">
                <a:latin typeface="Consolas" panose="020B0609020204030204" pitchFamily="49" charset="0"/>
              </a:rPr>
              <a:t>    return 0; </a:t>
            </a:r>
          </a:p>
          <a:p>
            <a:r>
              <a:rPr lang="en-US" dirty="0">
                <a:latin typeface="Consolas" panose="020B060902020403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833355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2CD91-AEA7-9B4E-A06D-016FCBE6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Program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I/O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CECAF-9B24-4E4B-8460-3E75A21C5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i="1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i="1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 err="1">
                <a:solidFill>
                  <a:srgbClr val="00B050"/>
                </a:solidFill>
                <a:latin typeface="Consolas" panose="020B0609020204030204" pitchFamily="49" charset="0"/>
              </a:rPr>
              <a:t>hello.c</a:t>
            </a:r>
            <a:endParaRPr lang="en-US" altLang="zh-CN" i="1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#include &lt;</a:t>
            </a:r>
            <a:r>
              <a:rPr lang="en-US" altLang="zh-CN" dirty="0" err="1">
                <a:latin typeface="Consolas" panose="020B0609020204030204" pitchFamily="49" charset="0"/>
              </a:rPr>
              <a:t>stdio.h</a:t>
            </a:r>
            <a:r>
              <a:rPr lang="en-US" altLang="zh-CN" dirty="0">
                <a:latin typeface="Consolas" panose="020B0609020204030204" pitchFamily="49" charset="0"/>
              </a:rPr>
              <a:t>&gt;</a:t>
            </a:r>
          </a:p>
          <a:p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main(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latin typeface="Consolas" panose="020B0609020204030204" pitchFamily="49" charset="0"/>
              </a:rPr>
              <a:t>argc</a:t>
            </a:r>
            <a:r>
              <a:rPr lang="en-US" altLang="zh-CN" dirty="0">
                <a:latin typeface="Consolas" panose="020B0609020204030204" pitchFamily="49" charset="0"/>
              </a:rPr>
              <a:t>,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char</a:t>
            </a:r>
            <a:r>
              <a:rPr lang="zh-CN" altLang="en-US" dirty="0">
                <a:latin typeface="Consolas" panose="020B0609020204030204" pitchFamily="49" charset="0"/>
              </a:rPr>
              <a:t> **</a:t>
            </a:r>
            <a:r>
              <a:rPr lang="en-US" altLang="zh-CN" dirty="0" err="1">
                <a:latin typeface="Consolas" panose="020B0609020204030204" pitchFamily="49" charset="0"/>
              </a:rPr>
              <a:t>argv</a:t>
            </a:r>
            <a:r>
              <a:rPr lang="en-US" altLang="zh-CN" dirty="0"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</a:t>
            </a:r>
            <a:r>
              <a:rPr lang="en-US" altLang="zh-CN" dirty="0" err="1">
                <a:latin typeface="Consolas" panose="020B0609020204030204" pitchFamily="49" charset="0"/>
              </a:rPr>
              <a:t>printf</a:t>
            </a:r>
            <a:r>
              <a:rPr lang="en-US" altLang="zh-CN" dirty="0">
                <a:latin typeface="Consolas" panose="020B0609020204030204" pitchFamily="49" charset="0"/>
              </a:rPr>
              <a:t>("Hello,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world!\n");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return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0;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  <a:p>
            <a:r>
              <a:rPr lang="en-US" altLang="zh-CN" dirty="0"/>
              <a:t>Compiling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virtual</a:t>
            </a:r>
            <a:r>
              <a:rPr lang="zh-CN" altLang="en-US" dirty="0"/>
              <a:t> </a:t>
            </a:r>
            <a:r>
              <a:rPr lang="en-US" altLang="zh-CN" dirty="0"/>
              <a:t>machine: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$:</a:t>
            </a:r>
            <a:r>
              <a:rPr lang="zh-CN" altLang="en-US" dirty="0"/>
              <a:t> </a:t>
            </a:r>
            <a:r>
              <a:rPr lang="en-US" altLang="zh-CN" dirty="0" err="1"/>
              <a:t>gcc</a:t>
            </a:r>
            <a:r>
              <a:rPr lang="zh-CN" altLang="en-US" dirty="0"/>
              <a:t> </a:t>
            </a:r>
            <a:r>
              <a:rPr lang="en-US" altLang="zh-CN" dirty="0"/>
              <a:t>-g</a:t>
            </a:r>
            <a:r>
              <a:rPr lang="zh-CN" altLang="en-US" dirty="0"/>
              <a:t> </a:t>
            </a:r>
            <a:r>
              <a:rPr lang="en-US" altLang="zh-CN" dirty="0" err="1"/>
              <a:t>hello.c</a:t>
            </a:r>
            <a:r>
              <a:rPr lang="zh-CN" altLang="en-US" dirty="0"/>
              <a:t> </a:t>
            </a:r>
            <a:r>
              <a:rPr lang="en-US" altLang="zh-CN" dirty="0"/>
              <a:t>-o</a:t>
            </a:r>
            <a:r>
              <a:rPr lang="zh-CN" altLang="en-US" dirty="0"/>
              <a:t> </a:t>
            </a:r>
            <a:r>
              <a:rPr lang="en-US" altLang="zh-CN" dirty="0"/>
              <a:t>hello</a:t>
            </a:r>
            <a:r>
              <a:rPr lang="zh-CN" altLang="en-US" dirty="0"/>
              <a:t> 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Why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do we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-g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here?  How about -O3?</a:t>
            </a:r>
            <a:endParaRPr lang="en-US" i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F0857-01FD-664C-B8AD-9A5979F4C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87B07-D9FB-B645-A885-875A7DB2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6D7C7-C30E-E147-A75F-0096A0794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623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2CD91-AEA7-9B4E-A06D-016FCBE6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Program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I/O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CECAF-9B24-4E4B-8460-3E75A21C5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i="1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i="1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 err="1">
                <a:solidFill>
                  <a:srgbClr val="00B050"/>
                </a:solidFill>
                <a:latin typeface="Consolas" panose="020B0609020204030204" pitchFamily="49" charset="0"/>
              </a:rPr>
              <a:t>hello.c</a:t>
            </a:r>
            <a:endParaRPr lang="en-US" altLang="zh-CN" i="1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#include &lt;</a:t>
            </a:r>
            <a:r>
              <a:rPr lang="en-US" altLang="zh-CN" dirty="0" err="1">
                <a:latin typeface="Consolas" panose="020B0609020204030204" pitchFamily="49" charset="0"/>
              </a:rPr>
              <a:t>stdio.h</a:t>
            </a:r>
            <a:r>
              <a:rPr lang="en-US" altLang="zh-CN" dirty="0">
                <a:latin typeface="Consolas" panose="020B0609020204030204" pitchFamily="49" charset="0"/>
              </a:rPr>
              <a:t>&gt;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int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main(int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latin typeface="Consolas" panose="020B0609020204030204" pitchFamily="49" charset="0"/>
              </a:rPr>
              <a:t>argc</a:t>
            </a:r>
            <a:r>
              <a:rPr lang="en-US" altLang="zh-CN" dirty="0">
                <a:latin typeface="Consolas" panose="020B0609020204030204" pitchFamily="49" charset="0"/>
              </a:rPr>
              <a:t>,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char</a:t>
            </a:r>
            <a:r>
              <a:rPr lang="zh-CN" altLang="en-US" dirty="0">
                <a:latin typeface="Consolas" panose="020B0609020204030204" pitchFamily="49" charset="0"/>
              </a:rPr>
              <a:t> **</a:t>
            </a:r>
            <a:r>
              <a:rPr lang="en-US" altLang="zh-CN" dirty="0" err="1">
                <a:latin typeface="Consolas" panose="020B0609020204030204" pitchFamily="49" charset="0"/>
              </a:rPr>
              <a:t>argv</a:t>
            </a:r>
            <a:r>
              <a:rPr lang="en-US" altLang="zh-CN" dirty="0"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</a:t>
            </a:r>
            <a:r>
              <a:rPr lang="en-US" altLang="zh-CN" dirty="0" err="1">
                <a:latin typeface="Consolas" panose="020B0609020204030204" pitchFamily="49" charset="0"/>
              </a:rPr>
              <a:t>printf</a:t>
            </a:r>
            <a:r>
              <a:rPr lang="en-US" altLang="zh-CN" dirty="0">
                <a:latin typeface="Consolas" panose="020B0609020204030204" pitchFamily="49" charset="0"/>
              </a:rPr>
              <a:t>("Hello,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world!\n");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return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0;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}</a:t>
            </a:r>
          </a:p>
          <a:p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Where is the </a:t>
            </a:r>
            <a:r>
              <a:rPr lang="en-US" altLang="zh-CN" i="1" dirty="0" err="1">
                <a:solidFill>
                  <a:srgbClr val="FF0000"/>
                </a:solidFill>
              </a:rPr>
              <a:t>printf</a:t>
            </a:r>
            <a:r>
              <a:rPr lang="en-US" altLang="zh-CN" i="1" dirty="0">
                <a:solidFill>
                  <a:srgbClr val="FF0000"/>
                </a:solidFill>
              </a:rPr>
              <a:t> function found?</a:t>
            </a:r>
            <a:endParaRPr lang="en-US" altLang="zh-CN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F0857-01FD-664C-B8AD-9A5979F4C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87B07-D9FB-B645-A885-875A7DB2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6D7C7-C30E-E147-A75F-0096A0794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50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dirty="0"/>
              <a:t>Each header file contains one or more function declarations, data type definitions, and macros.</a:t>
            </a:r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place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declare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functions declarations,</a:t>
            </a:r>
            <a:r>
              <a:rPr lang="zh-CN" altLang="en-US" dirty="0"/>
              <a:t> </a:t>
            </a:r>
            <a:r>
              <a:rPr lang="en-US" altLang="zh-CN" dirty="0"/>
              <a:t>types,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macros as it abstracts interface from implementation.</a:t>
            </a:r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avoid</a:t>
            </a:r>
            <a:r>
              <a:rPr lang="zh-CN" altLang="en-US" dirty="0"/>
              <a:t> </a:t>
            </a:r>
            <a:r>
              <a:rPr lang="en-US" altLang="zh-CN" dirty="0"/>
              <a:t>defining</a:t>
            </a:r>
            <a:r>
              <a:rPr lang="zh-CN" altLang="en-US" dirty="0"/>
              <a:t> </a:t>
            </a:r>
            <a:r>
              <a:rPr lang="en-US" altLang="zh-CN" dirty="0"/>
              <a:t>variables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writing function implementations</a:t>
            </a:r>
            <a:r>
              <a:rPr lang="zh-CN" altLang="en-US" dirty="0"/>
              <a:t> </a:t>
            </a:r>
            <a:r>
              <a:rPr lang="en-US" altLang="zh-CN" dirty="0"/>
              <a:t>inside.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4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DC7BB0-20F2-3D4D-B677-441D699A4DB8}"/>
              </a:ext>
            </a:extLst>
          </p:cNvPr>
          <p:cNvSpPr/>
          <p:nvPr/>
        </p:nvSpPr>
        <p:spPr>
          <a:xfrm>
            <a:off x="492489" y="3911321"/>
            <a:ext cx="847898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#include &lt;</a:t>
            </a:r>
            <a:r>
              <a:rPr lang="en-US" altLang="zh-CN" dirty="0" err="1">
                <a:latin typeface="Consolas" panose="020B0609020204030204" pitchFamily="49" charset="0"/>
              </a:rPr>
              <a:t>stdio.h</a:t>
            </a:r>
            <a:r>
              <a:rPr lang="en-US" altLang="zh-CN" dirty="0">
                <a:latin typeface="Consolas" panose="020B0609020204030204" pitchFamily="49" charset="0"/>
              </a:rPr>
              <a:t>&gt;</a:t>
            </a:r>
          </a:p>
          <a:p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This</a:t>
            </a:r>
            <a:r>
              <a:rPr lang="zh-CN" alt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header</a:t>
            </a:r>
            <a:r>
              <a:rPr lang="zh-CN" alt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includes</a:t>
            </a:r>
            <a:r>
              <a:rPr lang="zh-CN" alt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the declaration</a:t>
            </a:r>
            <a:r>
              <a:rPr lang="zh-CN" alt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of</a:t>
            </a:r>
            <a:r>
              <a:rPr lang="zh-CN" alt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  <a:latin typeface="Consolas" panose="020B0609020204030204" pitchFamily="49" charset="0"/>
              </a:rPr>
              <a:t>printf</a:t>
            </a:r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// Try</a:t>
            </a:r>
            <a:r>
              <a:rPr lang="zh-CN" alt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en-US" altLang="zh-CN" i="1" dirty="0" err="1">
                <a:solidFill>
                  <a:srgbClr val="FF0000"/>
                </a:solidFill>
                <a:latin typeface="Consolas" panose="020B0609020204030204" pitchFamily="49" charset="0"/>
              </a:rPr>
              <a:t>whereis</a:t>
            </a:r>
            <a:r>
              <a:rPr lang="zh-CN" alt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  <a:latin typeface="Consolas" panose="020B0609020204030204" pitchFamily="49" charset="0"/>
              </a:rPr>
              <a:t>stdio</a:t>
            </a:r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"</a:t>
            </a:r>
            <a:r>
              <a:rPr lang="zh-CN" alt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in</a:t>
            </a:r>
            <a:r>
              <a:rPr lang="zh-CN" altLang="en-US" i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i="1" dirty="0">
                <a:solidFill>
                  <a:srgbClr val="FF0000"/>
                </a:solidFill>
                <a:latin typeface="Consolas" panose="020B0609020204030204" pitchFamily="49" charset="0"/>
              </a:rPr>
              <a:t>the shell.</a:t>
            </a:r>
          </a:p>
          <a:p>
            <a:endParaRPr lang="en-US" altLang="zh-CN" i="1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main(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latin typeface="Consolas" panose="020B0609020204030204" pitchFamily="49" charset="0"/>
              </a:rPr>
              <a:t>argc</a:t>
            </a:r>
            <a:r>
              <a:rPr lang="en-US" altLang="zh-CN" dirty="0">
                <a:latin typeface="Consolas" panose="020B0609020204030204" pitchFamily="49" charset="0"/>
              </a:rPr>
              <a:t>,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char</a:t>
            </a:r>
            <a:r>
              <a:rPr lang="zh-CN" altLang="en-US" dirty="0">
                <a:latin typeface="Consolas" panose="020B0609020204030204" pitchFamily="49" charset="0"/>
              </a:rPr>
              <a:t> **</a:t>
            </a:r>
            <a:r>
              <a:rPr lang="en-US" altLang="zh-CN" dirty="0" err="1">
                <a:latin typeface="Consolas" panose="020B0609020204030204" pitchFamily="49" charset="0"/>
              </a:rPr>
              <a:t>argv</a:t>
            </a:r>
            <a:r>
              <a:rPr lang="en-US" altLang="zh-CN" dirty="0">
                <a:latin typeface="Consolas" panose="020B0609020204030204" pitchFamily="49" charset="0"/>
              </a:rPr>
              <a:t>) {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</a:t>
            </a:r>
            <a:r>
              <a:rPr lang="en-US" altLang="zh-CN" dirty="0" err="1">
                <a:latin typeface="Consolas" panose="020B0609020204030204" pitchFamily="49" charset="0"/>
              </a:rPr>
              <a:t>printf</a:t>
            </a:r>
            <a:r>
              <a:rPr lang="en-US" altLang="zh-CN" dirty="0">
                <a:latin typeface="Consolas" panose="020B0609020204030204" pitchFamily="49" charset="0"/>
              </a:rPr>
              <a:t>("Hello,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world!\n");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return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0;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30736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(1)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Each header file contains one or more function declarations, data type definitions, and macros.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8336" y="4074998"/>
            <a:ext cx="3056792" cy="17851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g_log_level</a:t>
            </a:r>
            <a:r>
              <a:rPr lang="en-US" dirty="0"/>
              <a:t> = 0;</a:t>
            </a:r>
          </a:p>
          <a:p>
            <a:endParaRPr lang="en-US" dirty="0"/>
          </a:p>
          <a:p>
            <a:r>
              <a:rPr lang="en-US" dirty="0"/>
              <a:t>void </a:t>
            </a:r>
            <a:r>
              <a:rPr lang="en-US" dirty="0" err="1"/>
              <a:t>log_to_file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errorcode</a:t>
            </a:r>
            <a:r>
              <a:rPr lang="en-US" dirty="0"/>
              <a:t>)</a:t>
            </a:r>
          </a:p>
          <a:p>
            <a:r>
              <a:rPr lang="en-US" dirty="0"/>
              <a:t>{</a:t>
            </a:r>
            <a:r>
              <a:rPr lang="en-US" sz="2000" dirty="0">
                <a:solidFill>
                  <a:schemeClr val="tx1"/>
                </a:solidFill>
              </a:rPr>
              <a:t>	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…</a:t>
            </a:r>
          </a:p>
          <a:p>
            <a:r>
              <a:rPr lang="en-US" dirty="0"/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498336" y="2230698"/>
            <a:ext cx="305679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extern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g_log_level</a:t>
            </a:r>
            <a:r>
              <a:rPr lang="en-US" dirty="0"/>
              <a:t>;</a:t>
            </a:r>
          </a:p>
          <a:p>
            <a:r>
              <a:rPr lang="en-US" dirty="0"/>
              <a:t>void </a:t>
            </a:r>
            <a:r>
              <a:rPr lang="en-US" dirty="0" err="1"/>
              <a:t>log_to_file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);</a:t>
            </a:r>
          </a:p>
          <a:p>
            <a:r>
              <a:rPr lang="en-US" altLang="zh-CN" dirty="0"/>
              <a:t>typedef</a:t>
            </a:r>
            <a:r>
              <a:rPr lang="zh-CN" altLang="en-US" dirty="0"/>
              <a:t> </a:t>
            </a:r>
            <a:r>
              <a:rPr lang="en-US" altLang="zh-CN" dirty="0"/>
              <a:t>unsigned</a:t>
            </a:r>
            <a:r>
              <a:rPr lang="zh-CN" altLang="en-US" dirty="0"/>
              <a:t> </a:t>
            </a:r>
            <a:r>
              <a:rPr lang="en-US" altLang="zh-CN" dirty="0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uint_t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#define</a:t>
            </a:r>
            <a:r>
              <a:rPr lang="zh-CN" altLang="en-US" dirty="0"/>
              <a:t> </a:t>
            </a:r>
            <a:r>
              <a:rPr lang="en-US" altLang="zh-CN" dirty="0"/>
              <a:t>CONSTANT</a:t>
            </a:r>
            <a:r>
              <a:rPr lang="zh-CN" altLang="en-US" dirty="0"/>
              <a:t> </a:t>
            </a:r>
            <a:r>
              <a:rPr lang="en-US" altLang="zh-CN" dirty="0"/>
              <a:t>1000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43028" y="5850311"/>
            <a:ext cx="3167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 (library) providing logging functionality</a:t>
            </a:r>
            <a:r>
              <a:rPr lang="zh-CN" altLang="en-US" dirty="0"/>
              <a:t> </a:t>
            </a:r>
            <a:r>
              <a:rPr lang="en-US" altLang="zh-CN" dirty="0"/>
              <a:t>--</a:t>
            </a: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US" altLang="zh-CN" dirty="0" err="1"/>
              <a:t>log.c</a:t>
            </a:r>
            <a:r>
              <a:rPr lang="en-US" altLang="zh-CN" dirty="0"/>
              <a:t>”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3438580"/>
            <a:ext cx="3954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en-US" dirty="0"/>
              <a:t>eader file “</a:t>
            </a:r>
            <a:r>
              <a:rPr lang="en-US" dirty="0" err="1"/>
              <a:t>myheader.h</a:t>
            </a:r>
            <a:r>
              <a:rPr lang="en-US" dirty="0"/>
              <a:t>”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01986" y="2238252"/>
            <a:ext cx="5269485" cy="258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#include "</a:t>
            </a:r>
            <a:r>
              <a:rPr lang="en-US" b="1" dirty="0" err="1">
                <a:solidFill>
                  <a:schemeClr val="accent2"/>
                </a:solidFill>
              </a:rPr>
              <a:t>myheader.h</a:t>
            </a:r>
            <a:r>
              <a:rPr lang="en-US" b="1" dirty="0">
                <a:solidFill>
                  <a:schemeClr val="accent2"/>
                </a:solidFill>
              </a:rPr>
              <a:t>"</a:t>
            </a:r>
            <a:r>
              <a:rPr lang="zh-CN" altLang="en-US" b="1" dirty="0">
                <a:solidFill>
                  <a:schemeClr val="accent2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include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your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own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headerfile</a:t>
            </a:r>
            <a:endParaRPr lang="en-US" i="1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/>
              <a:t>int main() {</a:t>
            </a:r>
          </a:p>
          <a:p>
            <a:r>
              <a:rPr lang="en-US" altLang="zh-CN" dirty="0"/>
              <a:t>    </a:t>
            </a:r>
            <a:r>
              <a:rPr lang="en-US" altLang="zh-CN" dirty="0" err="1"/>
              <a:t>uint</a:t>
            </a:r>
            <a:r>
              <a:rPr lang="zh-CN" altLang="en-US" dirty="0"/>
              <a:t> </a:t>
            </a:r>
            <a:r>
              <a:rPr lang="en-US" altLang="zh-CN" dirty="0"/>
              <a:t>var_0;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new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type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uint</a:t>
            </a:r>
            <a:endParaRPr lang="en-US" i="1" dirty="0">
              <a:solidFill>
                <a:srgbClr val="FF0000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    var_0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=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0;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g_log_level</a:t>
            </a:r>
            <a:r>
              <a:rPr lang="en-US" dirty="0">
                <a:solidFill>
                  <a:schemeClr val="tx1"/>
                </a:solidFill>
              </a:rPr>
              <a:t> = 1;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external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variable</a:t>
            </a:r>
            <a:endParaRPr lang="en-US" i="1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log_to_file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altLang="zh-CN" dirty="0">
                <a:solidFill>
                  <a:schemeClr val="tx1"/>
                </a:solidFill>
              </a:rPr>
              <a:t>CONSTANT</a:t>
            </a:r>
            <a:r>
              <a:rPr lang="en-US" dirty="0">
                <a:solidFill>
                  <a:schemeClr val="tx1"/>
                </a:solidFill>
              </a:rPr>
              <a:t>);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CONSTANT</a:t>
            </a:r>
          </a:p>
          <a:p>
            <a:r>
              <a:rPr lang="en-US" dirty="0">
                <a:solidFill>
                  <a:schemeClr val="tx1"/>
                </a:solidFill>
              </a:rPr>
              <a:t>    return 0;</a:t>
            </a:r>
          </a:p>
          <a:p>
            <a:r>
              <a:rPr lang="en-US" dirty="0"/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08968" y="4883377"/>
            <a:ext cx="280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231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Including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twice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cause</a:t>
            </a:r>
            <a:r>
              <a:rPr lang="zh-CN" altLang="en-US" dirty="0"/>
              <a:t> </a:t>
            </a:r>
            <a:r>
              <a:rPr lang="en-US" altLang="zh-CN" dirty="0"/>
              <a:t>big</a:t>
            </a:r>
            <a:r>
              <a:rPr lang="zh-CN" altLang="en-US" dirty="0"/>
              <a:t> </a:t>
            </a:r>
            <a:r>
              <a:rPr lang="en-US" altLang="zh-CN" dirty="0"/>
              <a:t>problem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Can occur when source file includes header1.h and header2.h, and header1.h also includes header2.h</a:t>
            </a:r>
          </a:p>
          <a:p>
            <a:pPr lvl="1"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6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3268DC-5728-7D4B-8175-E95ADA328B1F}"/>
              </a:ext>
            </a:extLst>
          </p:cNvPr>
          <p:cNvSpPr/>
          <p:nvPr/>
        </p:nvSpPr>
        <p:spPr>
          <a:xfrm>
            <a:off x="237079" y="2407377"/>
            <a:ext cx="3056792" cy="1477328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 myheader1.h</a:t>
            </a:r>
            <a:endParaRPr lang="en-US" i="1" dirty="0">
              <a:solidFill>
                <a:srgbClr val="FF0000"/>
              </a:solidFill>
            </a:endParaRPr>
          </a:p>
          <a:p>
            <a:r>
              <a:rPr lang="en-US" dirty="0"/>
              <a:t>extern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g_log_level</a:t>
            </a:r>
            <a:r>
              <a:rPr lang="en-US" dirty="0"/>
              <a:t>;</a:t>
            </a:r>
          </a:p>
          <a:p>
            <a:r>
              <a:rPr lang="en-US" dirty="0"/>
              <a:t>void </a:t>
            </a:r>
            <a:r>
              <a:rPr lang="en-US" dirty="0" err="1"/>
              <a:t>log_to_file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);</a:t>
            </a:r>
          </a:p>
          <a:p>
            <a:r>
              <a:rPr lang="en-US" altLang="zh-CN" dirty="0"/>
              <a:t>typedef</a:t>
            </a:r>
            <a:r>
              <a:rPr lang="zh-CN" altLang="en-US" dirty="0"/>
              <a:t> </a:t>
            </a:r>
            <a:r>
              <a:rPr lang="en-US" altLang="zh-CN" dirty="0"/>
              <a:t>unsigned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uint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#define</a:t>
            </a:r>
            <a:r>
              <a:rPr lang="zh-CN" altLang="en-US" dirty="0"/>
              <a:t> </a:t>
            </a:r>
            <a:r>
              <a:rPr lang="en-US" altLang="zh-CN" dirty="0"/>
              <a:t>CONSTANT</a:t>
            </a:r>
            <a:r>
              <a:rPr lang="zh-CN" altLang="en-US" dirty="0"/>
              <a:t> </a:t>
            </a:r>
            <a:r>
              <a:rPr lang="en-US" altLang="zh-CN" dirty="0"/>
              <a:t>1000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5EEED8-9AA0-D341-9013-F506BCA76A38}"/>
              </a:ext>
            </a:extLst>
          </p:cNvPr>
          <p:cNvSpPr txBox="1"/>
          <p:nvPr/>
        </p:nvSpPr>
        <p:spPr>
          <a:xfrm>
            <a:off x="3293871" y="2407377"/>
            <a:ext cx="5742151" cy="175432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 </a:t>
            </a:r>
            <a:r>
              <a:rPr lang="en-US" altLang="zh-CN" i="1" dirty="0" err="1">
                <a:solidFill>
                  <a:srgbClr val="FF0000"/>
                </a:solidFill>
              </a:rPr>
              <a:t>main.c</a:t>
            </a:r>
            <a:endParaRPr lang="en-US" altLang="zh-CN" i="1" dirty="0">
              <a:solidFill>
                <a:srgbClr val="FF0000"/>
              </a:solidFill>
            </a:endParaRPr>
          </a:p>
          <a:p>
            <a:r>
              <a:rPr lang="en-US" altLang="zh-CN" dirty="0"/>
              <a:t>#include</a:t>
            </a:r>
            <a:r>
              <a:rPr lang="zh-CN" altLang="en-US" dirty="0"/>
              <a:t> </a:t>
            </a:r>
            <a:r>
              <a:rPr lang="en-US" altLang="zh-CN" dirty="0"/>
              <a:t>“myheader1.h”</a:t>
            </a:r>
          </a:p>
          <a:p>
            <a:r>
              <a:rPr lang="en-US" altLang="zh-CN" dirty="0"/>
              <a:t>#include</a:t>
            </a:r>
            <a:r>
              <a:rPr lang="zh-CN" altLang="en-US" dirty="0"/>
              <a:t> </a:t>
            </a:r>
            <a:r>
              <a:rPr lang="en-US" altLang="zh-CN" dirty="0"/>
              <a:t>“myheader2.h”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 this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includes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myheader1.h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again!</a:t>
            </a: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**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r>
              <a:rPr lang="en-US" altLang="zh-CN" dirty="0"/>
              <a:t>	return</a:t>
            </a:r>
            <a:r>
              <a:rPr lang="zh-CN" altLang="en-US" dirty="0"/>
              <a:t> </a:t>
            </a:r>
            <a:r>
              <a:rPr lang="en-US" altLang="zh-CN" dirty="0"/>
              <a:t>0;</a:t>
            </a:r>
          </a:p>
          <a:p>
            <a:r>
              <a:rPr lang="en-US" altLang="zh-CN" dirty="0"/>
              <a:t>}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7A8597-27BB-584E-9D55-7C3A6DD70B3E}"/>
              </a:ext>
            </a:extLst>
          </p:cNvPr>
          <p:cNvSpPr/>
          <p:nvPr/>
        </p:nvSpPr>
        <p:spPr>
          <a:xfrm>
            <a:off x="237079" y="4178738"/>
            <a:ext cx="7327503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 myheader2.h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#include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“myheader1.h”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#define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LOG_LEVEL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g_log_level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 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g_log_level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from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myheader1.h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endParaRPr 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2681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172529" y="1182425"/>
            <a:ext cx="8798943" cy="4823464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US" dirty="0"/>
              <a:t>#ifdef</a:t>
            </a:r>
            <a:r>
              <a:rPr lang="en-US" altLang="zh-CN" dirty="0"/>
              <a:t>”</a:t>
            </a:r>
            <a:r>
              <a:rPr lang="en-US" dirty="0"/>
              <a:t> and </a:t>
            </a:r>
            <a:r>
              <a:rPr lang="en-US" altLang="zh-CN" dirty="0"/>
              <a:t>“</a:t>
            </a:r>
            <a:r>
              <a:rPr lang="en-US" dirty="0"/>
              <a:t>#</a:t>
            </a:r>
            <a:r>
              <a:rPr lang="en-US" dirty="0" err="1"/>
              <a:t>ifndef</a:t>
            </a:r>
            <a:r>
              <a:rPr lang="en-US" altLang="zh-CN" dirty="0"/>
              <a:t>”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avoid</a:t>
            </a:r>
            <a:r>
              <a:rPr lang="zh-CN" altLang="en-US" dirty="0"/>
              <a:t> </a:t>
            </a:r>
            <a:r>
              <a:rPr lang="en-US" altLang="zh-CN" dirty="0"/>
              <a:t>duplicated</a:t>
            </a:r>
            <a:r>
              <a:rPr lang="zh-CN" altLang="en-US" dirty="0"/>
              <a:t> </a:t>
            </a:r>
            <a:r>
              <a:rPr lang="en-US" altLang="zh-CN" dirty="0"/>
              <a:t>include</a:t>
            </a:r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US" dirty="0"/>
              <a:t>#ifdef</a:t>
            </a:r>
            <a:r>
              <a:rPr lang="en-US" altLang="zh-CN" dirty="0"/>
              <a:t>”</a:t>
            </a:r>
            <a:r>
              <a:rPr lang="en-US" dirty="0"/>
              <a:t> and </a:t>
            </a:r>
            <a:r>
              <a:rPr lang="en-US" altLang="zh-CN" dirty="0"/>
              <a:t>“</a:t>
            </a:r>
            <a:r>
              <a:rPr lang="en-US" dirty="0"/>
              <a:t>#</a:t>
            </a:r>
            <a:r>
              <a:rPr lang="en-US" dirty="0" err="1"/>
              <a:t>ifndef</a:t>
            </a:r>
            <a:r>
              <a:rPr lang="en-US" altLang="zh-CN" dirty="0"/>
              <a:t>”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pre-processing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compilers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7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3268DC-5728-7D4B-8175-E95ADA328B1F}"/>
              </a:ext>
            </a:extLst>
          </p:cNvPr>
          <p:cNvSpPr/>
          <p:nvPr/>
        </p:nvSpPr>
        <p:spPr>
          <a:xfrm>
            <a:off x="75229" y="2171920"/>
            <a:ext cx="3056792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 myheader1.h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#</a:t>
            </a:r>
            <a:r>
              <a:rPr lang="en-US" altLang="zh-CN" dirty="0" err="1">
                <a:solidFill>
                  <a:srgbClr val="FF0000"/>
                </a:solidFill>
              </a:rPr>
              <a:t>ifndef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MY_HEADER1_H_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#define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MY_HEADER1_H_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extern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g_log_level</a:t>
            </a:r>
            <a:r>
              <a:rPr lang="en-US" dirty="0"/>
              <a:t>;</a:t>
            </a:r>
          </a:p>
          <a:p>
            <a:r>
              <a:rPr lang="en-US" dirty="0"/>
              <a:t>void </a:t>
            </a:r>
            <a:r>
              <a:rPr lang="en-US" dirty="0" err="1"/>
              <a:t>log_to_file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);</a:t>
            </a:r>
          </a:p>
          <a:p>
            <a:r>
              <a:rPr lang="en-US" altLang="zh-CN" dirty="0"/>
              <a:t>typedef</a:t>
            </a:r>
            <a:r>
              <a:rPr lang="zh-CN" altLang="en-US" dirty="0"/>
              <a:t> </a:t>
            </a:r>
            <a:r>
              <a:rPr lang="en-US" altLang="zh-CN" dirty="0"/>
              <a:t>unsigned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uint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#define</a:t>
            </a:r>
            <a:r>
              <a:rPr lang="zh-CN" altLang="en-US" dirty="0"/>
              <a:t> </a:t>
            </a:r>
            <a:r>
              <a:rPr lang="en-US" altLang="zh-CN" dirty="0"/>
              <a:t>CONSTANT</a:t>
            </a:r>
            <a:r>
              <a:rPr lang="zh-CN" altLang="en-US" dirty="0"/>
              <a:t> </a:t>
            </a:r>
            <a:r>
              <a:rPr lang="en-US" altLang="zh-CN" dirty="0"/>
              <a:t>1000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#endif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7A8597-27BB-584E-9D55-7C3A6DD70B3E}"/>
              </a:ext>
            </a:extLst>
          </p:cNvPr>
          <p:cNvSpPr/>
          <p:nvPr/>
        </p:nvSpPr>
        <p:spPr>
          <a:xfrm>
            <a:off x="75229" y="4600314"/>
            <a:ext cx="3194890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 myheader2.h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#</a:t>
            </a:r>
            <a:r>
              <a:rPr lang="en-US" altLang="zh-CN" dirty="0" err="1">
                <a:solidFill>
                  <a:srgbClr val="FF0000"/>
                </a:solidFill>
              </a:rPr>
              <a:t>ifndef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MY_HEADER2_H_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#define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MY_HEADER2_H_</a:t>
            </a:r>
            <a:endParaRPr lang="en-US" altLang="zh-CN" i="1" dirty="0">
              <a:solidFill>
                <a:srgbClr val="FF0000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#include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“myheader1.h”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#define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LOG_LEVEL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g_log_level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rgbClr val="FF0000"/>
                </a:solidFill>
              </a:rPr>
              <a:t>#endif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6A55AE-0B2F-A247-915B-D4C4FF5C459A}"/>
              </a:ext>
            </a:extLst>
          </p:cNvPr>
          <p:cNvSpPr txBox="1"/>
          <p:nvPr/>
        </p:nvSpPr>
        <p:spPr>
          <a:xfrm>
            <a:off x="3266936" y="2170470"/>
            <a:ext cx="5877064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 </a:t>
            </a:r>
            <a:r>
              <a:rPr lang="en-US" altLang="zh-CN" i="1" dirty="0" err="1">
                <a:solidFill>
                  <a:srgbClr val="FF0000"/>
                </a:solidFill>
              </a:rPr>
              <a:t>main.c</a:t>
            </a:r>
            <a:endParaRPr lang="en-US" altLang="zh-CN" i="1" dirty="0">
              <a:solidFill>
                <a:srgbClr val="FF0000"/>
              </a:solidFill>
            </a:endParaRPr>
          </a:p>
          <a:p>
            <a:r>
              <a:rPr lang="en-US" altLang="zh-CN" dirty="0"/>
              <a:t>#include</a:t>
            </a:r>
            <a:r>
              <a:rPr lang="zh-CN" altLang="en-US" dirty="0"/>
              <a:t> </a:t>
            </a:r>
            <a:r>
              <a:rPr lang="en-US" altLang="zh-CN" dirty="0"/>
              <a:t>“myheader1.h”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This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defines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MY_HEADER1_H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endParaRPr lang="en-US" altLang="zh-CN" i="1" dirty="0">
              <a:solidFill>
                <a:srgbClr val="FF0000"/>
              </a:solidFill>
            </a:endParaRPr>
          </a:p>
          <a:p>
            <a:r>
              <a:rPr lang="en-US" altLang="zh-CN" dirty="0"/>
              <a:t>#include</a:t>
            </a:r>
            <a:r>
              <a:rPr lang="zh-CN" altLang="en-US" dirty="0"/>
              <a:t> </a:t>
            </a:r>
            <a:r>
              <a:rPr lang="en-US" altLang="zh-CN" dirty="0"/>
              <a:t>“myheader2.h”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myheader1.h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will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not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be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included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 </a:t>
            </a:r>
            <a:r>
              <a:rPr lang="zh-CN" altLang="en-US" dirty="0"/>
              <a:t>**</a:t>
            </a:r>
            <a:r>
              <a:rPr lang="en-US" altLang="zh-CN" dirty="0" err="1"/>
              <a:t>argv</a:t>
            </a:r>
            <a:r>
              <a:rPr lang="en-US" altLang="zh-CN" dirty="0"/>
              <a:t>) {</a:t>
            </a:r>
          </a:p>
          <a:p>
            <a:r>
              <a:rPr lang="en-US" altLang="zh-CN" dirty="0"/>
              <a:t>    return</a:t>
            </a:r>
            <a:r>
              <a:rPr lang="zh-CN" altLang="en-US" dirty="0"/>
              <a:t> </a:t>
            </a:r>
            <a:r>
              <a:rPr lang="en-US" altLang="zh-CN" dirty="0"/>
              <a:t>0;</a:t>
            </a:r>
          </a:p>
          <a:p>
            <a:r>
              <a:rPr lang="en-US" altLang="zh-CN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406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compiler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headers?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list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directories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Type: </a:t>
            </a:r>
            <a:r>
              <a:rPr lang="it-IT" dirty="0">
                <a:latin typeface="Consolas" panose="020B0609020204030204" pitchFamily="49" charset="0"/>
              </a:rPr>
              <a:t>gcc -E -Wp,-v -xc /dev/null</a:t>
            </a:r>
            <a:endParaRPr lang="en-US" altLang="zh-CN" dirty="0">
              <a:latin typeface="Consolas" panose="020B0609020204030204" pitchFamily="49" charset="0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current</a:t>
            </a:r>
            <a:r>
              <a:rPr lang="zh-CN" altLang="en-US" dirty="0"/>
              <a:t> </a:t>
            </a:r>
            <a:r>
              <a:rPr lang="en-US" altLang="zh-CN" dirty="0"/>
              <a:t>working</a:t>
            </a:r>
            <a:r>
              <a:rPr lang="zh-CN" altLang="en-US" dirty="0"/>
              <a:t> </a:t>
            </a:r>
            <a:r>
              <a:rPr lang="en-US" altLang="zh-CN" dirty="0"/>
              <a:t>directories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headers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under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the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same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directory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as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the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source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file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found</a:t>
            </a:r>
          </a:p>
          <a:p>
            <a:pPr>
              <a:buFont typeface="Wingdings" pitchFamily="2" charset="2"/>
              <a:buChar char="Ø"/>
            </a:pP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folders</a:t>
            </a:r>
            <a:r>
              <a:rPr lang="zh-CN" altLang="en-US" dirty="0"/>
              <a:t> </a:t>
            </a:r>
            <a:r>
              <a:rPr lang="en-US" altLang="zh-CN" dirty="0"/>
              <a:t>specified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en-US" altLang="zh-CN" dirty="0">
                <a:latin typeface="Consolas" panose="020B0609020204030204" pitchFamily="49" charset="0"/>
              </a:rPr>
              <a:t>I</a:t>
            </a:r>
            <a:r>
              <a:rPr lang="zh-CN" altLang="en-US" dirty="0"/>
              <a:t> </a:t>
            </a:r>
            <a:r>
              <a:rPr lang="en-US" altLang="zh-CN" dirty="0"/>
              <a:t>option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to add</a:t>
            </a:r>
            <a:r>
              <a:rPr lang="zh-CN" altLang="en-US" dirty="0"/>
              <a:t> </a:t>
            </a:r>
            <a:r>
              <a:rPr lang="en-US" altLang="zh-CN" dirty="0">
                <a:latin typeface="Consolas" panose="020B0609020204030204" pitchFamily="49" charset="0"/>
              </a:rPr>
              <a:t>-I/&lt;path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to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your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header</a:t>
            </a:r>
            <a:r>
              <a:rPr lang="zh-CN" altLang="en-US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files&gt;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a compilation</a:t>
            </a:r>
            <a:r>
              <a:rPr lang="zh-CN" altLang="en-US" dirty="0"/>
              <a:t> </a:t>
            </a:r>
            <a:r>
              <a:rPr lang="en-US" altLang="zh-CN" dirty="0"/>
              <a:t>option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620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7DA25-B012-3249-96D7-1770D2010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Output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E448A-6637-7240-89D4-338B773C5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5A8F4-5B49-B94C-9F58-541800AE5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392: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4E91E-87DC-384E-BDF6-D38B6998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0D7B0B-1612-8D4B-A3F2-25E4DF99E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596" y="3088216"/>
            <a:ext cx="4144152" cy="2712681"/>
          </a:xfrm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altLang="zh-CN" i="1" dirty="0">
                <a:solidFill>
                  <a:srgbClr val="00B050"/>
                </a:solidFill>
              </a:rPr>
              <a:t>//</a:t>
            </a:r>
            <a:r>
              <a:rPr lang="zh-CN" altLang="en-US" i="1" dirty="0">
                <a:solidFill>
                  <a:srgbClr val="00B050"/>
                </a:solidFill>
              </a:rPr>
              <a:t> </a:t>
            </a:r>
            <a:r>
              <a:rPr lang="en-US" altLang="zh-CN" i="1" dirty="0" err="1">
                <a:solidFill>
                  <a:srgbClr val="00B050"/>
                </a:solidFill>
              </a:rPr>
              <a:t>hello.c</a:t>
            </a:r>
            <a:endParaRPr lang="en-US" altLang="zh-CN" i="1" dirty="0">
              <a:solidFill>
                <a:srgbClr val="00B050"/>
              </a:solidFill>
            </a:endParaRPr>
          </a:p>
          <a:p>
            <a:r>
              <a:rPr lang="en-US" altLang="zh-CN" dirty="0"/>
              <a:t>#include &lt;</a:t>
            </a:r>
            <a:r>
              <a:rPr lang="en-US" altLang="zh-CN" dirty="0" err="1"/>
              <a:t>stdio.h</a:t>
            </a:r>
            <a:r>
              <a:rPr lang="en-US" altLang="zh-CN" dirty="0"/>
              <a:t>&gt;</a:t>
            </a: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 **</a:t>
            </a:r>
            <a:r>
              <a:rPr lang="en-US" altLang="zh-CN" dirty="0" err="1"/>
              <a:t>argv</a:t>
            </a:r>
            <a:r>
              <a:rPr lang="en-US" altLang="zh-CN" dirty="0"/>
              <a:t>) {</a:t>
            </a:r>
          </a:p>
          <a:p>
            <a:r>
              <a:rPr lang="en-US" altLang="zh-CN" dirty="0"/>
              <a:t>    </a:t>
            </a:r>
            <a:r>
              <a:rPr lang="en-US" altLang="zh-CN" dirty="0" err="1"/>
              <a:t>printf</a:t>
            </a:r>
            <a:r>
              <a:rPr lang="en-US" altLang="zh-CN" dirty="0"/>
              <a:t>(“Hello,</a:t>
            </a:r>
            <a:r>
              <a:rPr lang="zh-CN" altLang="en-US" dirty="0"/>
              <a:t> </a:t>
            </a:r>
            <a:r>
              <a:rPr lang="en-US" altLang="zh-CN" dirty="0"/>
              <a:t>world!\n");</a:t>
            </a:r>
            <a:r>
              <a:rPr lang="zh-CN" altLang="en-US" dirty="0"/>
              <a:t> </a:t>
            </a:r>
            <a:endParaRPr lang="en-US" altLang="zh-CN" i="1" dirty="0">
              <a:solidFill>
                <a:srgbClr val="FF0000"/>
              </a:solidFill>
            </a:endParaRPr>
          </a:p>
          <a:p>
            <a:r>
              <a:rPr lang="en-US" altLang="zh-CN" dirty="0"/>
              <a:t>    return</a:t>
            </a:r>
            <a:r>
              <a:rPr lang="zh-CN" altLang="en-US" dirty="0"/>
              <a:t> </a:t>
            </a:r>
            <a:r>
              <a:rPr lang="en-US" altLang="zh-CN" dirty="0"/>
              <a:t>1;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35080831-9379-1B4F-ABE8-D6D723A0D36B}"/>
              </a:ext>
            </a:extLst>
          </p:cNvPr>
          <p:cNvSpPr txBox="1">
            <a:spLocks/>
          </p:cNvSpPr>
          <p:nvPr/>
        </p:nvSpPr>
        <p:spPr>
          <a:xfrm>
            <a:off x="237843" y="1252464"/>
            <a:ext cx="8798943" cy="48234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In Unix-like operating systems, such as Linux, macOS X, and BSD, </a:t>
            </a:r>
            <a:r>
              <a:rPr lang="en-US" altLang="zh-CN" dirty="0" err="1"/>
              <a:t>stdout</a:t>
            </a:r>
            <a:r>
              <a:rPr lang="en-US" altLang="zh-CN" dirty="0"/>
              <a:t> is defined by the POSIX standard. </a:t>
            </a:r>
          </a:p>
          <a:p>
            <a:pPr>
              <a:buFont typeface="Wingdings" pitchFamily="2" charset="2"/>
              <a:buChar char="Ø"/>
            </a:pPr>
            <a:r>
              <a:rPr lang="en-US" altLang="zh-CN" dirty="0"/>
              <a:t>Its default file descriptor number is 1. In the terminal, standard output defaults to the user's screen.</a:t>
            </a: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2966C9-0043-1940-B1FF-84C4EA2D23FA}"/>
              </a:ext>
            </a:extLst>
          </p:cNvPr>
          <p:cNvSpPr/>
          <p:nvPr/>
        </p:nvSpPr>
        <p:spPr>
          <a:xfrm>
            <a:off x="5438898" y="2856973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Libc</a:t>
            </a:r>
            <a:r>
              <a:rPr lang="en-US" altLang="zh-CN" dirty="0">
                <a:solidFill>
                  <a:schemeClr val="tx1"/>
                </a:solidFill>
              </a:rPr>
              <a:t>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printf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478C8A-083A-4D4C-B972-4DF29CF32472}"/>
              </a:ext>
            </a:extLst>
          </p:cNvPr>
          <p:cNvSpPr/>
          <p:nvPr/>
        </p:nvSpPr>
        <p:spPr>
          <a:xfrm>
            <a:off x="5438898" y="3654339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Syscall</a:t>
            </a:r>
            <a:r>
              <a:rPr lang="en-US" altLang="zh-CN" dirty="0">
                <a:solidFill>
                  <a:schemeClr val="tx1"/>
                </a:solidFill>
              </a:rPr>
              <a:t>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write(</a:t>
            </a:r>
            <a:r>
              <a:rPr lang="en-US" altLang="zh-CN" dirty="0" err="1">
                <a:solidFill>
                  <a:schemeClr val="tx1"/>
                </a:solidFill>
              </a:rPr>
              <a:t>fd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=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1)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F410F0-CE0E-884D-962D-972A17BEAA06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6513615" y="3270481"/>
            <a:ext cx="0" cy="3838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462E134-EF30-9544-A364-52E88DC3DB49}"/>
              </a:ext>
            </a:extLst>
          </p:cNvPr>
          <p:cNvSpPr/>
          <p:nvPr/>
        </p:nvSpPr>
        <p:spPr>
          <a:xfrm>
            <a:off x="5438897" y="4477105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Kernel: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write(</a:t>
            </a:r>
            <a:r>
              <a:rPr lang="en-US" altLang="zh-CN" dirty="0" err="1">
                <a:solidFill>
                  <a:schemeClr val="tx1"/>
                </a:solidFill>
              </a:rPr>
              <a:t>fd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=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1)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19B4BB2-552C-9A40-B00B-874E1B23511B}"/>
              </a:ext>
            </a:extLst>
          </p:cNvPr>
          <p:cNvCxnSpPr>
            <a:stCxn id="12" idx="2"/>
            <a:endCxn id="16" idx="0"/>
          </p:cNvCxnSpPr>
          <p:nvPr/>
        </p:nvCxnSpPr>
        <p:spPr>
          <a:xfrm flipH="1">
            <a:off x="6513614" y="4067847"/>
            <a:ext cx="1" cy="409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06EF1C-1D48-B047-93C1-780918A39FEC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6513613" y="4890613"/>
            <a:ext cx="1" cy="3796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87145AD6-3127-EF47-AC45-1AEA6AE18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5339" y="5269984"/>
            <a:ext cx="1156547" cy="65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52260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1_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2945</TotalTime>
  <Words>2074</Words>
  <Application>Microsoft Office PowerPoint</Application>
  <PresentationFormat>On-screen Show (4:3)</PresentationFormat>
  <Paragraphs>291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Wingdings</vt:lpstr>
      <vt:lpstr>Retrospect</vt:lpstr>
      <vt:lpstr>1_Retrospect</vt:lpstr>
      <vt:lpstr>Standard I/O and Strings</vt:lpstr>
      <vt:lpstr>First Program with I/O</vt:lpstr>
      <vt:lpstr>First Program with I/O</vt:lpstr>
      <vt:lpstr>Header Files</vt:lpstr>
      <vt:lpstr>Create Your Own Header File (1)</vt:lpstr>
      <vt:lpstr>Create Your Own Header File （2）</vt:lpstr>
      <vt:lpstr>Create Your Own Header File （3）</vt:lpstr>
      <vt:lpstr>Where can compiler find headers?</vt:lpstr>
      <vt:lpstr>Standard Output</vt:lpstr>
      <vt:lpstr>Formatted Output</vt:lpstr>
      <vt:lpstr>Format Specifiers</vt:lpstr>
      <vt:lpstr>Format String</vt:lpstr>
      <vt:lpstr>Strings in C Program</vt:lpstr>
      <vt:lpstr>Print Strings</vt:lpstr>
      <vt:lpstr>Other Standard Output Functions</vt:lpstr>
      <vt:lpstr>Standard Input</vt:lpstr>
      <vt:lpstr>Format Strings</vt:lpstr>
      <vt:lpstr>Other Standard Input Functions</vt:lpstr>
      <vt:lpstr>Other Standard Input Functions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C and *NIX</dc:title>
  <dc:creator>porto</dc:creator>
  <cp:lastModifiedBy>Brian</cp:lastModifiedBy>
  <cp:revision>333</cp:revision>
  <dcterms:created xsi:type="dcterms:W3CDTF">2016-01-21T20:46:53Z</dcterms:created>
  <dcterms:modified xsi:type="dcterms:W3CDTF">2020-02-10T03:23:31Z</dcterms:modified>
</cp:coreProperties>
</file>

<file path=docProps/thumbnail.jpeg>
</file>